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87" r:id="rId2"/>
    <p:sldId id="29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8C31E-FC0A-444D-869B-FD5C857EE3D2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10577-62B9-484E-AAF8-741172BF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10577-62B9-484E-AAF8-741172BF70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68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D4E-6196-B842-AFE0-BF46A7A00798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3F32-0B53-4B45-B5BA-F41DA0D2A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3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D4E-6196-B842-AFE0-BF46A7A00798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3F32-0B53-4B45-B5BA-F41DA0D2A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8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D4E-6196-B842-AFE0-BF46A7A00798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3F32-0B53-4B45-B5BA-F41DA0D2A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89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— Two Rows w/ Sidebar">
  <p:cSld name="1_Content Slide — Two Rows w/ Sideba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3580108" y="555810"/>
            <a:ext cx="5220023" cy="258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6742731" y="628260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49959" y="555810"/>
            <a:ext cx="2805884" cy="114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350044" y="1692275"/>
            <a:ext cx="2806304" cy="67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CDE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9CD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3580108" y="3137771"/>
            <a:ext cx="5220023" cy="277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349959" y="2481943"/>
            <a:ext cx="2805884" cy="234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60380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D4E-6196-B842-AFE0-BF46A7A00798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3F32-0B53-4B45-B5BA-F41DA0D2A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7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D4E-6196-B842-AFE0-BF46A7A00798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3F32-0B53-4B45-B5BA-F41DA0D2A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0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D4E-6196-B842-AFE0-BF46A7A00798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3F32-0B53-4B45-B5BA-F41DA0D2A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6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D4E-6196-B842-AFE0-BF46A7A00798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3F32-0B53-4B45-B5BA-F41DA0D2A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9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D4E-6196-B842-AFE0-BF46A7A00798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3F32-0B53-4B45-B5BA-F41DA0D2A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9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D4E-6196-B842-AFE0-BF46A7A00798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3F32-0B53-4B45-B5BA-F41DA0D2A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1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D4E-6196-B842-AFE0-BF46A7A00798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3F32-0B53-4B45-B5BA-F41DA0D2A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7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D4E-6196-B842-AFE0-BF46A7A00798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3F32-0B53-4B45-B5BA-F41DA0D2A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5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71D4E-6196-B842-AFE0-BF46A7A00798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B3F32-0B53-4B45-B5BA-F41DA0D2A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6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648" y="534608"/>
            <a:ext cx="9022703" cy="243914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Memory Demo </a:t>
            </a:r>
            <a:r>
              <a:rPr lang="en-US" dirty="0"/>
              <a:t>–</a:t>
            </a:r>
            <a:br>
              <a:rPr lang="en-US" dirty="0"/>
            </a:br>
            <a:r>
              <a:rPr lang="en-US" dirty="0"/>
              <a:t> </a:t>
            </a:r>
            <a:r>
              <a:rPr lang="en-US" i="1" dirty="0"/>
              <a:t>Moonwalking With Einstein</a:t>
            </a:r>
            <a:br>
              <a:rPr lang="en-US" i="1" dirty="0"/>
            </a:br>
            <a:br>
              <a:rPr lang="en-US" i="1" dirty="0"/>
            </a:br>
            <a:r>
              <a:rPr lang="en-US" sz="3600" i="1" dirty="0"/>
              <a:t>http://booksforpsychologyclass.weebly.com/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1327" t="14823" r="1327" b="34774"/>
          <a:stretch/>
        </p:blipFill>
        <p:spPr>
          <a:xfrm>
            <a:off x="0" y="3872204"/>
            <a:ext cx="9144000" cy="2855167"/>
          </a:xfrm>
          <a:prstGeom prst="rect">
            <a:avLst/>
          </a:prstGeom>
        </p:spPr>
      </p:pic>
      <p:pic>
        <p:nvPicPr>
          <p:cNvPr id="1028" name="Picture 4" descr="Image result for moonwalking with einstei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2721" r="17891"/>
          <a:stretch/>
        </p:blipFill>
        <p:spPr bwMode="auto">
          <a:xfrm>
            <a:off x="60648" y="3415004"/>
            <a:ext cx="2272258" cy="337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Image result for moonwalking with einstein TE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moonwalking with einstein TE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7" t="2244" r="14979"/>
          <a:stretch/>
        </p:blipFill>
        <p:spPr bwMode="auto">
          <a:xfrm>
            <a:off x="6406398" y="3220227"/>
            <a:ext cx="2798250" cy="349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52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13289" b="13289"/>
          <a:stretch>
            <a:fillRect/>
          </a:stretch>
        </p:blipFill>
        <p:spPr>
          <a:xfrm>
            <a:off x="-1" y="1046826"/>
            <a:ext cx="9235805" cy="5079337"/>
          </a:xfrm>
        </p:spPr>
      </p:pic>
    </p:spTree>
    <p:extLst>
      <p:ext uri="{BB962C8B-B14F-4D97-AF65-F5344CB8AC3E}">
        <p14:creationId xmlns:p14="http://schemas.microsoft.com/office/powerpoint/2010/main" val="1776148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13944" b="13944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2991234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121" b="2121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352993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896" b="896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322664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16104" b="16104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1126171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8149" b="8149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375252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8678" b="8678"/>
          <a:stretch>
            <a:fillRect/>
          </a:stretch>
        </p:blipFill>
        <p:spPr>
          <a:xfrm>
            <a:off x="-1" y="1028880"/>
            <a:ext cx="9268437" cy="5097283"/>
          </a:xfrm>
        </p:spPr>
      </p:pic>
    </p:spTree>
    <p:extLst>
      <p:ext uri="{BB962C8B-B14F-4D97-AF65-F5344CB8AC3E}">
        <p14:creationId xmlns:p14="http://schemas.microsoft.com/office/powerpoint/2010/main" val="416095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10444" b="10444"/>
          <a:stretch>
            <a:fillRect/>
          </a:stretch>
        </p:blipFill>
        <p:spPr>
          <a:xfrm>
            <a:off x="-1" y="1046826"/>
            <a:ext cx="9235805" cy="5079337"/>
          </a:xfrm>
        </p:spPr>
      </p:pic>
    </p:spTree>
    <p:extLst>
      <p:ext uri="{BB962C8B-B14F-4D97-AF65-F5344CB8AC3E}">
        <p14:creationId xmlns:p14="http://schemas.microsoft.com/office/powerpoint/2010/main" val="768942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896" b="896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3633895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785" r="-68"/>
          <a:stretch/>
        </p:blipFill>
        <p:spPr>
          <a:xfrm>
            <a:off x="0" y="73015"/>
            <a:ext cx="9315638" cy="7099613"/>
          </a:xfrm>
        </p:spPr>
      </p:pic>
    </p:spTree>
    <p:extLst>
      <p:ext uri="{BB962C8B-B14F-4D97-AF65-F5344CB8AC3E}">
        <p14:creationId xmlns:p14="http://schemas.microsoft.com/office/powerpoint/2010/main" val="3849431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>
            <a:spLocks noGrp="1"/>
          </p:cNvSpPr>
          <p:nvPr>
            <p:ph type="body" idx="1"/>
          </p:nvPr>
        </p:nvSpPr>
        <p:spPr>
          <a:xfrm>
            <a:off x="2941053" y="154752"/>
            <a:ext cx="5859053" cy="12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Misconception: </a:t>
            </a:r>
            <a:r>
              <a:rPr lang="en-US" sz="3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If we cannot say what we know, it is not in our memory.</a:t>
            </a:r>
            <a:endParaRPr sz="3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6"/>
          <p:cNvSpPr txBox="1">
            <a:spLocks noGrp="1"/>
          </p:cNvSpPr>
          <p:nvPr>
            <p:ph type="sldNum" idx="12"/>
          </p:nvPr>
        </p:nvSpPr>
        <p:spPr>
          <a:xfrm>
            <a:off x="6742731" y="628260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2"/>
          </p:nvPr>
        </p:nvSpPr>
        <p:spPr>
          <a:xfrm>
            <a:off x="137888" y="372216"/>
            <a:ext cx="3050111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16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9CDE"/>
                </a:solidFill>
                <a:latin typeface="Arial"/>
                <a:ea typeface="Arial"/>
                <a:cs typeface="Arial"/>
                <a:sym typeface="Arial"/>
              </a:rPr>
              <a:t>Counterintuitive Concepts in AP Psychology</a:t>
            </a:r>
            <a:endParaRPr sz="2400" b="1" i="0" u="none" strike="noStrike" cap="none" dirty="0">
              <a:solidFill>
                <a:srgbClr val="009C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6"/>
          <p:cNvSpPr txBox="1">
            <a:spLocks noGrp="1"/>
          </p:cNvSpPr>
          <p:nvPr>
            <p:ph type="body" idx="3"/>
          </p:nvPr>
        </p:nvSpPr>
        <p:spPr>
          <a:xfrm>
            <a:off x="2941053" y="2084742"/>
            <a:ext cx="5935278" cy="294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Counterintuitive Finding: </a:t>
            </a:r>
            <a:r>
              <a:rPr lang="en-US" sz="3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We have both declarative and non-declarative memories.</a:t>
            </a:r>
            <a:endParaRPr sz="3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Declarative Memory: 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that you can tell others about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Non-Declarative Memory: 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that you can demonstrate by doing something.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267;p37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 l="17346" t="2955" r="17906" b="-479"/>
          <a:stretch/>
        </p:blipFill>
        <p:spPr>
          <a:xfrm>
            <a:off x="137887" y="1810705"/>
            <a:ext cx="2281797" cy="3215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187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8527" b="8527"/>
          <a:stretch>
            <a:fillRect/>
          </a:stretch>
        </p:blipFill>
        <p:spPr>
          <a:xfrm>
            <a:off x="-1" y="1046826"/>
            <a:ext cx="9235805" cy="5079337"/>
          </a:xfrm>
        </p:spPr>
      </p:pic>
    </p:spTree>
    <p:extLst>
      <p:ext uri="{BB962C8B-B14F-4D97-AF65-F5344CB8AC3E}">
        <p14:creationId xmlns:p14="http://schemas.microsoft.com/office/powerpoint/2010/main" val="4001045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5879" b="5879"/>
          <a:stretch>
            <a:fillRect/>
          </a:stretch>
        </p:blipFill>
        <p:spPr>
          <a:xfrm>
            <a:off x="-1" y="995344"/>
            <a:ext cx="9329417" cy="5130820"/>
          </a:xfrm>
        </p:spPr>
      </p:pic>
    </p:spTree>
    <p:extLst>
      <p:ext uri="{BB962C8B-B14F-4D97-AF65-F5344CB8AC3E}">
        <p14:creationId xmlns:p14="http://schemas.microsoft.com/office/powerpoint/2010/main" val="798101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17429" b="17429"/>
          <a:stretch>
            <a:fillRect/>
          </a:stretch>
        </p:blipFill>
        <p:spPr>
          <a:xfrm>
            <a:off x="-1" y="1081150"/>
            <a:ext cx="9173395" cy="5045014"/>
          </a:xfrm>
        </p:spPr>
      </p:pic>
    </p:spTree>
    <p:extLst>
      <p:ext uri="{BB962C8B-B14F-4D97-AF65-F5344CB8AC3E}">
        <p14:creationId xmlns:p14="http://schemas.microsoft.com/office/powerpoint/2010/main" val="3064595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13289" b="13289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1038872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8678" b="8678"/>
          <a:stretch>
            <a:fillRect/>
          </a:stretch>
        </p:blipFill>
        <p:spPr>
          <a:xfrm>
            <a:off x="-1" y="1081150"/>
            <a:ext cx="9173395" cy="5045014"/>
          </a:xfrm>
        </p:spPr>
      </p:pic>
    </p:spTree>
    <p:extLst>
      <p:ext uri="{BB962C8B-B14F-4D97-AF65-F5344CB8AC3E}">
        <p14:creationId xmlns:p14="http://schemas.microsoft.com/office/powerpoint/2010/main" val="4239611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13618" b="13618"/>
          <a:stretch>
            <a:fillRect/>
          </a:stretch>
        </p:blipFill>
        <p:spPr>
          <a:xfrm>
            <a:off x="-1" y="891709"/>
            <a:ext cx="9457239" cy="5201116"/>
          </a:xfrm>
        </p:spPr>
      </p:pic>
    </p:spTree>
    <p:extLst>
      <p:ext uri="{BB962C8B-B14F-4D97-AF65-F5344CB8AC3E}">
        <p14:creationId xmlns:p14="http://schemas.microsoft.com/office/powerpoint/2010/main" val="1485351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5879" b="5879"/>
          <a:stretch>
            <a:fillRect/>
          </a:stretch>
        </p:blipFill>
        <p:spPr>
          <a:xfrm>
            <a:off x="0" y="953364"/>
            <a:ext cx="9405748" cy="5172799"/>
          </a:xfrm>
        </p:spPr>
      </p:pic>
    </p:spTree>
    <p:extLst>
      <p:ext uri="{BB962C8B-B14F-4D97-AF65-F5344CB8AC3E}">
        <p14:creationId xmlns:p14="http://schemas.microsoft.com/office/powerpoint/2010/main" val="899788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13289" b="13289"/>
          <a:stretch>
            <a:fillRect/>
          </a:stretch>
        </p:blipFill>
        <p:spPr>
          <a:xfrm>
            <a:off x="-1" y="1010002"/>
            <a:ext cx="9302765" cy="5116162"/>
          </a:xfrm>
        </p:spPr>
      </p:pic>
    </p:spTree>
    <p:extLst>
      <p:ext uri="{BB962C8B-B14F-4D97-AF65-F5344CB8AC3E}">
        <p14:creationId xmlns:p14="http://schemas.microsoft.com/office/powerpoint/2010/main" val="1081993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2502" b="22502"/>
          <a:stretch>
            <a:fillRect/>
          </a:stretch>
        </p:blipFill>
        <p:spPr>
          <a:xfrm>
            <a:off x="-1" y="1000562"/>
            <a:ext cx="9319929" cy="5125602"/>
          </a:xfrm>
        </p:spPr>
      </p:pic>
    </p:spTree>
    <p:extLst>
      <p:ext uri="{BB962C8B-B14F-4D97-AF65-F5344CB8AC3E}">
        <p14:creationId xmlns:p14="http://schemas.microsoft.com/office/powerpoint/2010/main" val="186005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8678" b="8678"/>
          <a:stretch>
            <a:fillRect/>
          </a:stretch>
        </p:blipFill>
        <p:spPr>
          <a:xfrm>
            <a:off x="-1" y="943926"/>
            <a:ext cx="9422911" cy="5182238"/>
          </a:xfrm>
        </p:spPr>
      </p:pic>
    </p:spTree>
    <p:extLst>
      <p:ext uri="{BB962C8B-B14F-4D97-AF65-F5344CB8AC3E}">
        <p14:creationId xmlns:p14="http://schemas.microsoft.com/office/powerpoint/2010/main" val="229963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2133"/>
            <a:ext cx="7772400" cy="3572934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Directions: Each slide will be presented for 4 seconds. Please refrain from talking during the task.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80000"/>
            <a:ext cx="6400800" cy="55880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68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8176" b="28176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2597139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13289" b="13289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2634445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5879" b="5879"/>
          <a:stretch>
            <a:fillRect/>
          </a:stretch>
        </p:blipFill>
        <p:spPr>
          <a:xfrm>
            <a:off x="-1" y="1019440"/>
            <a:ext cx="9285601" cy="5106723"/>
          </a:xfrm>
        </p:spPr>
      </p:pic>
    </p:spTree>
    <p:extLst>
      <p:ext uri="{BB962C8B-B14F-4D97-AF65-F5344CB8AC3E}">
        <p14:creationId xmlns:p14="http://schemas.microsoft.com/office/powerpoint/2010/main" val="1816327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896" b="896"/>
          <a:stretch>
            <a:fillRect/>
          </a:stretch>
        </p:blipFill>
        <p:spPr>
          <a:xfrm>
            <a:off x="-1" y="1028880"/>
            <a:ext cx="9268437" cy="5097283"/>
          </a:xfrm>
        </p:spPr>
      </p:pic>
    </p:spTree>
    <p:extLst>
      <p:ext uri="{BB962C8B-B14F-4D97-AF65-F5344CB8AC3E}">
        <p14:creationId xmlns:p14="http://schemas.microsoft.com/office/powerpoint/2010/main" val="4010062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Moonwalking with Einstein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87" y="1417638"/>
            <a:ext cx="8686800" cy="5440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1. What are the 5 largest cities in Texas?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2. What is the official name for the hashtag symbol?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3.  How many folds are in a chef’s hat (white, tall </a:t>
            </a:r>
            <a:r>
              <a:rPr lang="en-US" sz="2400"/>
              <a:t>and pleated) and </a:t>
            </a:r>
            <a:r>
              <a:rPr lang="en-US" sz="2400" dirty="0"/>
              <a:t>why?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93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Moonwalking with Einstein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87" y="1417638"/>
            <a:ext cx="8686800" cy="544036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What are the 5 largest cities in Texas?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</a:rPr>
              <a:t>Houston, San Antonio, Dallas, Austin, and Fort Worth</a:t>
            </a:r>
          </a:p>
          <a:p>
            <a:pPr marL="0" indent="0">
              <a:buNone/>
            </a:pPr>
            <a:r>
              <a:rPr lang="en-US" sz="2400" dirty="0"/>
              <a:t>2. What is the official name for the hashtag symbol?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</a:rPr>
              <a:t>Octothorpe (8 point and from Old English for village looks like a village surrounded by 8 fields)</a:t>
            </a:r>
          </a:p>
          <a:p>
            <a:pPr marL="0" indent="0">
              <a:buNone/>
            </a:pPr>
            <a:r>
              <a:rPr lang="en-US" sz="2400" dirty="0"/>
              <a:t>3.  How many folds are in a chef’s hat (tall pleated white hat) and why?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</a:rPr>
              <a:t>100 because it symbolizes their level experience – the number of ways to prepare an egg. </a:t>
            </a:r>
          </a:p>
        </p:txBody>
      </p:sp>
    </p:spTree>
    <p:extLst>
      <p:ext uri="{BB962C8B-B14F-4D97-AF65-F5344CB8AC3E}">
        <p14:creationId xmlns:p14="http://schemas.microsoft.com/office/powerpoint/2010/main" val="122351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13289" b="13289"/>
          <a:stretch>
            <a:fillRect/>
          </a:stretch>
        </p:blipFill>
        <p:spPr>
          <a:xfrm>
            <a:off x="-1" y="1063988"/>
            <a:ext cx="9204601" cy="5062176"/>
          </a:xfrm>
        </p:spPr>
      </p:pic>
    </p:spTree>
    <p:extLst>
      <p:ext uri="{BB962C8B-B14F-4D97-AF65-F5344CB8AC3E}">
        <p14:creationId xmlns:p14="http://schemas.microsoft.com/office/powerpoint/2010/main" val="195801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799" r="600"/>
          <a:stretch/>
        </p:blipFill>
        <p:spPr>
          <a:xfrm>
            <a:off x="1132809" y="-36108"/>
            <a:ext cx="6831182" cy="6928204"/>
          </a:xfrm>
        </p:spPr>
      </p:pic>
    </p:spTree>
    <p:extLst>
      <p:ext uri="{BB962C8B-B14F-4D97-AF65-F5344CB8AC3E}">
        <p14:creationId xmlns:p14="http://schemas.microsoft.com/office/powerpoint/2010/main" val="300346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896" b="896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76301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165"/>
            <a:ext cx="9144000" cy="617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5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3235" r="3235"/>
          <a:stretch>
            <a:fillRect/>
          </a:stretch>
        </p:blipFill>
        <p:spPr>
          <a:xfrm>
            <a:off x="-1" y="1081150"/>
            <a:ext cx="9173395" cy="5045014"/>
          </a:xfrm>
        </p:spPr>
      </p:pic>
    </p:spTree>
    <p:extLst>
      <p:ext uri="{BB962C8B-B14F-4D97-AF65-F5344CB8AC3E}">
        <p14:creationId xmlns:p14="http://schemas.microsoft.com/office/powerpoint/2010/main" val="3698188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8527" b="8527"/>
          <a:stretch>
            <a:fillRect/>
          </a:stretch>
        </p:blipFill>
        <p:spPr>
          <a:xfrm>
            <a:off x="-1" y="1256978"/>
            <a:ext cx="9259967" cy="5092625"/>
          </a:xfrm>
        </p:spPr>
      </p:pic>
    </p:spTree>
    <p:extLst>
      <p:ext uri="{BB962C8B-B14F-4D97-AF65-F5344CB8AC3E}">
        <p14:creationId xmlns:p14="http://schemas.microsoft.com/office/powerpoint/2010/main" val="1303998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236</Words>
  <Application>Microsoft Office PowerPoint</Application>
  <PresentationFormat>On-screen Show (4:3)</PresentationFormat>
  <Paragraphs>22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Memory Demo –  Moonwalking With Einstein  http://booksforpsychologyclass.weebly.com/</vt:lpstr>
      <vt:lpstr>PowerPoint Presentation</vt:lpstr>
      <vt:lpstr> Directions: Each slide will be presented for 4 seconds. Please refrain from talking during the task.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Moonwalking with Einstein</vt:lpstr>
      <vt:lpstr>Moonwalking with Einstein</vt:lpstr>
    </vt:vector>
  </TitlesOfParts>
  <Manager/>
  <Company>Books for Psychology Class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Moonwalking PPT 1</dc:title>
  <dc:subject/>
  <dc:creator/>
  <cp:keywords/>
  <dc:description/>
  <cp:lastModifiedBy>N Fenton</cp:lastModifiedBy>
  <cp:revision>22</cp:revision>
  <dcterms:created xsi:type="dcterms:W3CDTF">2015-02-23T03:53:18Z</dcterms:created>
  <dcterms:modified xsi:type="dcterms:W3CDTF">2020-06-24T17:20:01Z</dcterms:modified>
  <cp:category/>
</cp:coreProperties>
</file>