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1" r:id="rId1"/>
    <p:sldMasterId id="2147483672" r:id="rId2"/>
  </p:sldMasterIdLst>
  <p:notesMasterIdLst>
    <p:notesMasterId r:id="rId67"/>
  </p:notesMasterIdLst>
  <p:sldIdLst>
    <p:sldId id="256" r:id="rId3"/>
    <p:sldId id="260" r:id="rId4"/>
    <p:sldId id="261" r:id="rId5"/>
    <p:sldId id="262" r:id="rId6"/>
    <p:sldId id="264" r:id="rId7"/>
    <p:sldId id="265" r:id="rId8"/>
    <p:sldId id="266" r:id="rId9"/>
    <p:sldId id="269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8" r:id="rId24"/>
    <p:sldId id="289" r:id="rId25"/>
    <p:sldId id="290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6" r:id="rId39"/>
    <p:sldId id="307" r:id="rId40"/>
    <p:sldId id="309" r:id="rId41"/>
    <p:sldId id="310" r:id="rId42"/>
    <p:sldId id="311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3" r:id="rId52"/>
    <p:sldId id="324" r:id="rId53"/>
    <p:sldId id="325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</p:sldIdLst>
  <p:sldSz cx="9144000" cy="5143500" type="screen16x9"/>
  <p:notesSz cx="6858000" cy="9144000"/>
  <p:embeddedFontLst>
    <p:embeddedFont>
      <p:font typeface="Bangers" pitchFamily="2" charset="77"/>
      <p:regular r:id="rId68"/>
    </p:embeddedFont>
    <p:embeddedFont>
      <p:font typeface="Barlow" pitchFamily="2" charset="77"/>
      <p:regular r:id="rId69"/>
      <p:bold r:id="rId70"/>
      <p:italic r:id="rId71"/>
      <p:boldItalic r:id="rId72"/>
    </p:embeddedFont>
    <p:embeddedFont>
      <p:font typeface="Barlow Light" pitchFamily="2" charset="77"/>
      <p:regular r:id="rId73"/>
      <p:bold r:id="rId74"/>
      <p:italic r:id="rId75"/>
      <p:boldItalic r:id="rId76"/>
    </p:embeddedFont>
    <p:embeddedFont>
      <p:font typeface="Calibri" panose="020F0502020204030204" pitchFamily="34" charset="0"/>
      <p:regular r:id="rId77"/>
      <p:bold r:id="rId78"/>
      <p:italic r:id="rId79"/>
      <p:boldItalic r:id="rId80"/>
    </p:embeddedFont>
    <p:embeddedFont>
      <p:font typeface="Fjalla One" panose="02000506040000020004" pitchFamily="2" charset="0"/>
      <p:regular r:id="rId81"/>
    </p:embeddedFont>
    <p:embeddedFont>
      <p:font typeface="Miriam Libre" pitchFamily="2" charset="-79"/>
      <p:regular r:id="rId82"/>
      <p:bold r:id="rId83"/>
    </p:embeddedFont>
    <p:embeddedFont>
      <p:font typeface="Work Sans" pitchFamily="2" charset="77"/>
      <p:regular r:id="rId84"/>
      <p:bold r:id="rId85"/>
      <p:italic r:id="rId86"/>
      <p:boldItalic r:id="rId8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9"/>
  </p:normalViewPr>
  <p:slideViewPr>
    <p:cSldViewPr snapToGrid="0">
      <p:cViewPr varScale="1">
        <p:scale>
          <a:sx n="117" d="100"/>
          <a:sy n="117" d="100"/>
        </p:scale>
        <p:origin x="79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font" Target="fonts/font1.fntdata"/><Relationship Id="rId84" Type="http://schemas.openxmlformats.org/officeDocument/2006/relationships/font" Target="fonts/font17.fntdata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5.fntdata"/><Relationship Id="rId80" Type="http://schemas.openxmlformats.org/officeDocument/2006/relationships/font" Target="fonts/font13.fntdata"/><Relationship Id="rId85" Type="http://schemas.openxmlformats.org/officeDocument/2006/relationships/font" Target="fonts/font1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3" Type="http://schemas.openxmlformats.org/officeDocument/2006/relationships/font" Target="fonts/font16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font" Target="fonts/font14.fntdata"/><Relationship Id="rId86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9.fntdata"/><Relationship Id="rId7" Type="http://schemas.openxmlformats.org/officeDocument/2006/relationships/slide" Target="slides/slide5.xml"/><Relationship Id="rId71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20.fntdata"/><Relationship Id="rId61" Type="http://schemas.openxmlformats.org/officeDocument/2006/relationships/slide" Target="slides/slide59.xml"/><Relationship Id="rId82" Type="http://schemas.openxmlformats.org/officeDocument/2006/relationships/font" Target="fonts/font15.fntdata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FdLFlTh13O2xRF6gZqyHbHaYEb29MLL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logytoday.com/us/blog/mental-mishaps/201002/large-mocha-without-name#:~:text=Remembering%20that%20a%20man's%20name,of%20the%20Baker%2Dbaker%20paradox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2644743569_0_1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2644743569_0_1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https://drive.google.com/drive/folders/1FdLFlTh13O2xRF6gZqyHbHaYEb29MLLg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Folder for Presentation Materials: Demos/Handouts.etc. https://drive.google.com/drive/folders/1B5ttcMofiRatfAwxllUM888J5or6wBTI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2644743569_0_2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2644743569_0_2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2e1bf20f70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2e1bf20f70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2cd4fb9aa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2cd4fb9aaf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2644743569_0_2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2644743569_0_2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feb27b6d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2feb27b6df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1ccb13c4a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1ccb13c4a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2cd4fb9aa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2cd4fb9aa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227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2cd4fb9aa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2cd4fb9aaf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2cd4fb9aa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2cd4fb9aa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2cd4fb9aa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2cd4fb9aaf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2feb27b6df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2feb27b6df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282ff383f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282ff383f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2cd4fb9aa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12cd4fb9aa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1ccb13c4a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1ccb13c4a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1ccb13c4a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1ccb13c4a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cd4fb9aaf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2cd4fb9aaf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2feb27b6df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2feb27b6df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2cd4fb9aaf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12cd4fb9aaf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2cd4fb9aa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12cd4fb9aa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2e1bf20f70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12e1bf20f70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282ff383f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282ff383f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2644743569_0_19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2644743569_0_19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2e1bf20f7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2e1bf20f7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2e1bf20f7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12e1bf20f7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2e1bf20f7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12e1bf20f7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2e1bf20f7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12e1bf20f7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12e1bf20f7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12e1bf20f7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2cd4fb9aa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2cd4fb9aa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26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2cd4fb9aa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12cd4fb9aa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2cd4fb9aa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2cd4fb9aa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2cd4fb9aa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2cd4fb9aa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2feb27b6df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12feb27b6df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2cd4fb9aa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2cd4fb9aa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2feb27b6df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12feb27b6df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1ccb13c4a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11ccb13c4a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1ccb13c4a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11ccb13c4a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1ccb13c4a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11ccb13c4a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2cd4fb9aaf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12cd4fb9aaf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226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12cd4fb9aa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12cd4fb9aa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2cd4fb9aa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2cd4fb9aa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282ff383f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1282ff383f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2e1bf20f70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12e1bf20f70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12e1bf20f70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12e1bf20f70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2e1bf20f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2e1bf20f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12e1bf20f7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12e1bf20f7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https://www.psychologytoday.com/us/blog/mental-mishaps/201002/large-mocha-without-name#:~:text=Remembering%20that%20a%20man's%20name,of%20the%20Baker%2Dbaker%20paradox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12e1bf20f70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12e1bf20f70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2feb27b6d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12feb27b6d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2cd4fb9aa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12cd4fb9aa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12644743569_0_1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12644743569_0_1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1282ff383f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1282ff383f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2cd4fb9aaf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12cd4fb9aaf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2cd4fb9aaf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12cd4fb9aaf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2cd4fb9aaf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2cd4fb9aaf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2cd4fb9aaf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12cd4fb9aaf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282ff383f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282ff383f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2cd4fb9aaf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12cd4fb9aaf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F4A9E"/>
                </a:solidFill>
                <a:latin typeface="Barlow"/>
                <a:ea typeface="Barlow"/>
                <a:cs typeface="Barlow"/>
                <a:sym typeface="Barlow"/>
              </a:rPr>
              <a:t>Evidence Based Teaching: https://www.evidencebasedteaching.org.au/distributed-practice-massed-practice/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282ff383f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1282ff383f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12e31fc0a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12e31fc0a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2cd4fb9aa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2cd4fb9aa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it stick page 241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2feb27b6df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12feb27b6df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cd4fb9aa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cd4fb9aa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cd4fb9aa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2cd4fb9aa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2feb27b6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2feb27b6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14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58" name="Google Shape;58;p14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14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67" name="Google Shape;67;p14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14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79" name="Google Shape;79;p14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14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83" name="Google Shape;83;p14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96" name="Google Shape;96;p15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97" name="Google Shape;97;p15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5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101" name="Google Shape;101;p15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0" name="Google Shape;110;p16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111" name="Google Shape;111;p16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6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124" name="Google Shape;124;p16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34" name="Google Shape;134;p17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135" name="Google Shape;135;p17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7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45" name="Google Shape;145;p17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3" name="Google Shape;163;p18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64" name="Google Shape;164;p18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8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78" name="Google Shape;178;p18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body" idx="2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body" idx="3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5" name="Google Shape;195;p19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96" name="Google Shape;196;p19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19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210" name="Google Shape;210;p19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3" name="Google Shape;233;p20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234" name="Google Shape;234;p20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20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53" name="Google Shape;253;p20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1"/>
          <p:cNvSpPr txBox="1">
            <a:spLocks noGrp="1"/>
          </p:cNvSpPr>
          <p:nvPr>
            <p:ph type="body" idx="1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68" name="Google Shape;268;p2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3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3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4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lates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socrative.com/#login" TargetMode="External"/><Relationship Id="rId4" Type="http://schemas.openxmlformats.org/officeDocument/2006/relationships/hyperlink" Target="https://docs.google.com/presentation/d/1TDXVUnZ7JThH4fPfy8D8K4dhNjlAFP-q/edi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509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Bangers"/>
                <a:ea typeface="Bangers"/>
                <a:cs typeface="Bangers"/>
                <a:sym typeface="Bangers"/>
              </a:rPr>
              <a:t>Using Cognitive Science to Introduce Students to Learning that Sticks</a:t>
            </a:r>
            <a:br>
              <a:rPr lang="en" sz="4800" dirty="0">
                <a:latin typeface="Bangers"/>
                <a:ea typeface="Bangers"/>
                <a:cs typeface="Bangers"/>
                <a:sym typeface="Bangers"/>
              </a:rPr>
            </a:br>
            <a:r>
              <a:rPr lang="en" sz="2400" dirty="0">
                <a:solidFill>
                  <a:srgbClr val="00B050"/>
                </a:solidFill>
                <a:latin typeface="Bangers"/>
                <a:ea typeface="Bangers"/>
                <a:cs typeface="Bangers"/>
                <a:sym typeface="Bangers"/>
              </a:rPr>
              <a:t>Laura Brandt and Kara Bosman </a:t>
            </a:r>
            <a:br>
              <a:rPr lang="en" sz="2400" dirty="0">
                <a:solidFill>
                  <a:srgbClr val="00B050"/>
                </a:solidFill>
                <a:latin typeface="Bangers"/>
                <a:ea typeface="Bangers"/>
                <a:cs typeface="Bangers"/>
                <a:sym typeface="Bangers"/>
              </a:rPr>
            </a:br>
            <a:r>
              <a:rPr lang="en" sz="2400" dirty="0">
                <a:solidFill>
                  <a:srgbClr val="00B050"/>
                </a:solidFill>
                <a:latin typeface="Bangers"/>
                <a:ea typeface="Bangers"/>
                <a:cs typeface="Bangers"/>
                <a:sym typeface="Bangers"/>
              </a:rPr>
              <a:t>Libertyville High School, Illinois</a:t>
            </a:r>
            <a:endParaRPr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F4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4"/>
          <p:cNvSpPr txBox="1">
            <a:spLocks noGrp="1"/>
          </p:cNvSpPr>
          <p:nvPr>
            <p:ph type="title" idx="4294967295"/>
          </p:nvPr>
        </p:nvSpPr>
        <p:spPr>
          <a:xfrm>
            <a:off x="408575" y="320850"/>
            <a:ext cx="8017800" cy="5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Cognitive Strategies Preview</a:t>
            </a:r>
            <a:endParaRPr b="1"/>
          </a:p>
        </p:txBody>
      </p:sp>
      <p:sp>
        <p:nvSpPr>
          <p:cNvPr id="430" name="Google Shape;430;p44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31" name="Google Shape;431;p44"/>
          <p:cNvSpPr/>
          <p:nvPr/>
        </p:nvSpPr>
        <p:spPr>
          <a:xfrm>
            <a:off x="0" y="24472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4"/>
          <p:cNvSpPr/>
          <p:nvPr/>
        </p:nvSpPr>
        <p:spPr>
          <a:xfrm>
            <a:off x="0" y="24472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3" name="Google Shape;433;p44"/>
          <p:cNvGrpSpPr/>
          <p:nvPr/>
        </p:nvGrpSpPr>
        <p:grpSpPr>
          <a:xfrm>
            <a:off x="1786339" y="1779601"/>
            <a:ext cx="473400" cy="473400"/>
            <a:chOff x="1786339" y="1703401"/>
            <a:chExt cx="473400" cy="473400"/>
          </a:xfrm>
        </p:grpSpPr>
        <p:sp>
          <p:nvSpPr>
            <p:cNvPr id="434" name="Google Shape;434;p44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36" name="Google Shape;436;p44"/>
          <p:cNvGrpSpPr/>
          <p:nvPr/>
        </p:nvGrpSpPr>
        <p:grpSpPr>
          <a:xfrm>
            <a:off x="3814414" y="1779601"/>
            <a:ext cx="473400" cy="473400"/>
            <a:chOff x="3814414" y="1703401"/>
            <a:chExt cx="473400" cy="473400"/>
          </a:xfrm>
        </p:grpSpPr>
        <p:sp>
          <p:nvSpPr>
            <p:cNvPr id="437" name="Google Shape;437;p44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5842489" y="1779601"/>
            <a:ext cx="473400" cy="473400"/>
            <a:chOff x="5842489" y="1703401"/>
            <a:chExt cx="473400" cy="473400"/>
          </a:xfrm>
        </p:grpSpPr>
        <p:sp>
          <p:nvSpPr>
            <p:cNvPr id="440" name="Google Shape;440;p44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42" name="Google Shape;442;p44"/>
          <p:cNvGrpSpPr/>
          <p:nvPr/>
        </p:nvGrpSpPr>
        <p:grpSpPr>
          <a:xfrm>
            <a:off x="6880814" y="3652500"/>
            <a:ext cx="473400" cy="473400"/>
            <a:chOff x="6880814" y="3576300"/>
            <a:chExt cx="473400" cy="473400"/>
          </a:xfrm>
        </p:grpSpPr>
        <p:sp>
          <p:nvSpPr>
            <p:cNvPr id="443" name="Google Shape;443;p44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45" name="Google Shape;445;p44"/>
          <p:cNvGrpSpPr/>
          <p:nvPr/>
        </p:nvGrpSpPr>
        <p:grpSpPr>
          <a:xfrm>
            <a:off x="4852739" y="3652500"/>
            <a:ext cx="473400" cy="473400"/>
            <a:chOff x="4852739" y="3576300"/>
            <a:chExt cx="473400" cy="473400"/>
          </a:xfrm>
        </p:grpSpPr>
        <p:sp>
          <p:nvSpPr>
            <p:cNvPr id="446" name="Google Shape;446;p44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47" name="Google Shape;447;p44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48" name="Google Shape;448;p44"/>
          <p:cNvGrpSpPr/>
          <p:nvPr/>
        </p:nvGrpSpPr>
        <p:grpSpPr>
          <a:xfrm>
            <a:off x="2824664" y="3652500"/>
            <a:ext cx="473400" cy="473400"/>
            <a:chOff x="2824664" y="3576300"/>
            <a:chExt cx="473400" cy="473400"/>
          </a:xfrm>
        </p:grpSpPr>
        <p:sp>
          <p:nvSpPr>
            <p:cNvPr id="449" name="Google Shape;449;p44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451" name="Google Shape;451;p44"/>
          <p:cNvSpPr txBox="1"/>
          <p:nvPr/>
        </p:nvSpPr>
        <p:spPr>
          <a:xfrm>
            <a:off x="137985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Interleaving/ Varied Practice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2" name="Google Shape;452;p44"/>
          <p:cNvSpPr txBox="1"/>
          <p:nvPr/>
        </p:nvSpPr>
        <p:spPr>
          <a:xfrm>
            <a:off x="3280574" y="1232300"/>
            <a:ext cx="1541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Metacognition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3" name="Google Shape;453;p44"/>
          <p:cNvSpPr txBox="1"/>
          <p:nvPr/>
        </p:nvSpPr>
        <p:spPr>
          <a:xfrm>
            <a:off x="543601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Levels of Processing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4" name="Google Shape;454;p44"/>
          <p:cNvSpPr txBox="1"/>
          <p:nvPr/>
        </p:nvSpPr>
        <p:spPr>
          <a:xfrm>
            <a:off x="2102275" y="4139800"/>
            <a:ext cx="1918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Retrieval Practice/ Testing Effect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5" name="Google Shape;455;p44"/>
          <p:cNvSpPr txBox="1"/>
          <p:nvPr/>
        </p:nvSpPr>
        <p:spPr>
          <a:xfrm>
            <a:off x="4318899" y="4139800"/>
            <a:ext cx="1541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Serial Position Effect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6" name="Google Shape;456;p44"/>
          <p:cNvSpPr txBox="1"/>
          <p:nvPr/>
        </p:nvSpPr>
        <p:spPr>
          <a:xfrm>
            <a:off x="6474335" y="4139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Distributed Practice</a:t>
            </a:r>
            <a:endParaRPr sz="1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5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Myth</a:t>
            </a:r>
            <a:endParaRPr sz="4500" b="1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100"/>
              <a:t>Information discussed early in the course will be retained later. </a:t>
            </a:r>
            <a:endParaRPr sz="31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5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6"/>
          <p:cNvSpPr txBox="1">
            <a:spLocks noGrp="1"/>
          </p:cNvSpPr>
          <p:nvPr>
            <p:ph type="ctrTitle"/>
          </p:nvPr>
        </p:nvSpPr>
        <p:spPr>
          <a:xfrm>
            <a:off x="2423700" y="1888150"/>
            <a:ext cx="4296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Interleaving/ Varied Practice</a:t>
            </a:r>
            <a:endParaRPr/>
          </a:p>
        </p:txBody>
      </p:sp>
      <p:sp>
        <p:nvSpPr>
          <p:cNvPr id="468" name="Google Shape;468;p46"/>
          <p:cNvSpPr txBox="1"/>
          <p:nvPr/>
        </p:nvSpPr>
        <p:spPr>
          <a:xfrm>
            <a:off x="2728150" y="3047950"/>
            <a:ext cx="37701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Barlow Light"/>
                <a:ea typeface="Barlow Light"/>
                <a:cs typeface="Barlow Light"/>
                <a:sym typeface="Barlow Light"/>
              </a:rPr>
              <a:t>Mixing together different topics (content) or forms of practice (skill) in order to facilitate learning</a:t>
            </a:r>
            <a:endParaRPr sz="220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7"/>
          <p:cNvSpPr txBox="1">
            <a:spLocks noGrp="1"/>
          </p:cNvSpPr>
          <p:nvPr>
            <p:ph type="body" idx="1"/>
          </p:nvPr>
        </p:nvSpPr>
        <p:spPr>
          <a:xfrm>
            <a:off x="161750" y="989575"/>
            <a:ext cx="5735400" cy="3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</p:txBody>
      </p:sp>
      <p:sp>
        <p:nvSpPr>
          <p:cNvPr id="474" name="Google Shape;474;p47"/>
          <p:cNvSpPr txBox="1"/>
          <p:nvPr/>
        </p:nvSpPr>
        <p:spPr>
          <a:xfrm>
            <a:off x="316275" y="4324050"/>
            <a:ext cx="52797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75" name="Google Shape;475;p47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476" name="Google Shape;47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637" y="379188"/>
            <a:ext cx="6094184" cy="43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8"/>
          <p:cNvSpPr txBox="1">
            <a:spLocks noGrp="1"/>
          </p:cNvSpPr>
          <p:nvPr>
            <p:ph type="title"/>
          </p:nvPr>
        </p:nvSpPr>
        <p:spPr>
          <a:xfrm>
            <a:off x="161750" y="0"/>
            <a:ext cx="54342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Interleaving </a:t>
            </a:r>
            <a:endParaRPr/>
          </a:p>
        </p:txBody>
      </p:sp>
      <p:sp>
        <p:nvSpPr>
          <p:cNvPr id="482" name="Google Shape;482;p48"/>
          <p:cNvSpPr txBox="1">
            <a:spLocks noGrp="1"/>
          </p:cNvSpPr>
          <p:nvPr>
            <p:ph type="body" idx="1"/>
          </p:nvPr>
        </p:nvSpPr>
        <p:spPr>
          <a:xfrm>
            <a:off x="161750" y="761700"/>
            <a:ext cx="5735400" cy="3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accent3"/>
                </a:solidFill>
              </a:rPr>
              <a:t>Psychology</a:t>
            </a:r>
            <a:endParaRPr sz="3100" b="1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 u="sng">
                <a:solidFill>
                  <a:srgbClr val="674EA7"/>
                </a:solidFill>
              </a:rPr>
              <a:t>Exams</a:t>
            </a:r>
            <a:r>
              <a:rPr lang="en" sz="2200" b="1">
                <a:solidFill>
                  <a:srgbClr val="674EA7"/>
                </a:solidFill>
              </a:rPr>
              <a:t> </a:t>
            </a:r>
            <a:endParaRPr sz="2200" b="1">
              <a:solidFill>
                <a:srgbClr val="674EA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674EA7"/>
                </a:solidFill>
              </a:rPr>
              <a:t>1st Semester: </a:t>
            </a:r>
            <a:endParaRPr sz="2200" b="1">
              <a:solidFill>
                <a:srgbClr val="674EA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A5B0FE"/>
                </a:solidFill>
              </a:rPr>
              <a:t>Current Chapter MCQ (30-35 questions) +1  free-response</a:t>
            </a:r>
            <a:endParaRPr sz="18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674EA7"/>
                </a:solidFill>
              </a:rPr>
              <a:t>2nd Semester: </a:t>
            </a:r>
            <a:endParaRPr sz="2200" b="1">
              <a:solidFill>
                <a:srgbClr val="674EA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</a:rPr>
              <a:t>Current Chapter MCQ (30-35 questions) + 10 Qs (1 chapter from 1st Semester) + 1 free-response</a:t>
            </a:r>
            <a:endParaRPr sz="18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</p:txBody>
      </p:sp>
      <p:sp>
        <p:nvSpPr>
          <p:cNvPr id="483" name="Google Shape;483;p48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9"/>
          <p:cNvSpPr txBox="1">
            <a:spLocks noGrp="1"/>
          </p:cNvSpPr>
          <p:nvPr>
            <p:ph type="title"/>
          </p:nvPr>
        </p:nvSpPr>
        <p:spPr>
          <a:xfrm>
            <a:off x="161750" y="0"/>
            <a:ext cx="5434200" cy="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Interleaving </a:t>
            </a:r>
            <a:endParaRPr/>
          </a:p>
        </p:txBody>
      </p:sp>
      <p:sp>
        <p:nvSpPr>
          <p:cNvPr id="489" name="Google Shape;489;p49"/>
          <p:cNvSpPr txBox="1">
            <a:spLocks noGrp="1"/>
          </p:cNvSpPr>
          <p:nvPr>
            <p:ph type="body" idx="1"/>
          </p:nvPr>
        </p:nvSpPr>
        <p:spPr>
          <a:xfrm>
            <a:off x="161750" y="761700"/>
            <a:ext cx="5735400" cy="3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chemeClr val="accent4"/>
                </a:solidFill>
              </a:rPr>
              <a:t>Base new learning on a foundation of prior knowledge.</a:t>
            </a:r>
            <a:endParaRPr sz="3100" b="1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 u="sng">
                <a:solidFill>
                  <a:srgbClr val="674EA7"/>
                </a:solidFill>
              </a:rPr>
              <a:t>Content</a:t>
            </a:r>
            <a:endParaRPr sz="2100" b="1" u="sng">
              <a:solidFill>
                <a:srgbClr val="674EA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accent1"/>
                </a:solidFill>
              </a:rPr>
              <a:t>When we discuss memory, review to brain structures. </a:t>
            </a:r>
            <a:endParaRPr sz="17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>
                <a:solidFill>
                  <a:schemeClr val="accent1"/>
                </a:solidFill>
              </a:rPr>
              <a:t>When we discuss disorders, review to neurotransmitters.</a:t>
            </a:r>
            <a:endParaRPr sz="17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1"/>
                </a:solidFill>
              </a:rPr>
              <a:t>When we discuss treatment, review perspectives.</a:t>
            </a:r>
            <a:endParaRPr sz="17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100" b="1">
              <a:solidFill>
                <a:srgbClr val="99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</p:txBody>
      </p:sp>
      <p:sp>
        <p:nvSpPr>
          <p:cNvPr id="490" name="Google Shape;490;p49"/>
          <p:cNvSpPr txBox="1"/>
          <p:nvPr/>
        </p:nvSpPr>
        <p:spPr>
          <a:xfrm>
            <a:off x="316275" y="4324050"/>
            <a:ext cx="52797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1" name="Google Shape;491;p49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0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Design quizzing exercises that reach back to concepts and learning covered earlier in the term.</a:t>
            </a:r>
            <a:endParaRPr/>
          </a:p>
        </p:txBody>
      </p:sp>
      <p:sp>
        <p:nvSpPr>
          <p:cNvPr id="497" name="Google Shape;497;p50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1"/>
          <p:cNvSpPr txBox="1">
            <a:spLocks noGrp="1"/>
          </p:cNvSpPr>
          <p:nvPr>
            <p:ph type="ctrTitle"/>
          </p:nvPr>
        </p:nvSpPr>
        <p:spPr>
          <a:xfrm>
            <a:off x="428750" y="466700"/>
            <a:ext cx="5055900" cy="11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4"/>
                </a:solidFill>
              </a:rPr>
              <a:t>REFLECTION</a:t>
            </a:r>
            <a:endParaRPr sz="6000" b="1">
              <a:solidFill>
                <a:schemeClr val="accent4"/>
              </a:solidFill>
            </a:endParaRPr>
          </a:p>
        </p:txBody>
      </p:sp>
      <p:sp>
        <p:nvSpPr>
          <p:cNvPr id="503" name="Google Shape;503;p51"/>
          <p:cNvSpPr txBox="1">
            <a:spLocks noGrp="1"/>
          </p:cNvSpPr>
          <p:nvPr>
            <p:ph type="subTitle" idx="1"/>
          </p:nvPr>
        </p:nvSpPr>
        <p:spPr>
          <a:xfrm>
            <a:off x="2626350" y="1526125"/>
            <a:ext cx="5754900" cy="21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lt1"/>
                </a:solidFill>
                <a:latin typeface="Miriam Libre"/>
                <a:ea typeface="Miriam Libre"/>
                <a:cs typeface="Miriam Libre"/>
                <a:sym typeface="Miriam Libre"/>
              </a:rPr>
              <a:t>How can you implement interleaving into the courses that you teach?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2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Myth</a:t>
            </a:r>
            <a:endParaRPr sz="4500" b="1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100"/>
              <a:t>I know that I really understand something when the learning is easy.</a:t>
            </a:r>
            <a:endParaRPr sz="31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52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3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Myth: </a:t>
            </a:r>
            <a:endParaRPr sz="3800" b="1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i="0"/>
              <a:t>As long as you are doing something to prepare for the test, you will do well. </a:t>
            </a:r>
            <a:endParaRPr sz="2800" i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53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>
            <a:spLocks noGrp="1"/>
          </p:cNvSpPr>
          <p:nvPr>
            <p:ph type="title"/>
          </p:nvPr>
        </p:nvSpPr>
        <p:spPr>
          <a:xfrm>
            <a:off x="266425" y="352050"/>
            <a:ext cx="5329500" cy="109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Cognitive Psychology</a:t>
            </a:r>
            <a:endParaRPr b="1"/>
          </a:p>
        </p:txBody>
      </p:sp>
      <p:sp>
        <p:nvSpPr>
          <p:cNvPr id="316" name="Google Shape;316;p30"/>
          <p:cNvSpPr txBox="1">
            <a:spLocks noGrp="1"/>
          </p:cNvSpPr>
          <p:nvPr>
            <p:ph type="body" idx="1"/>
          </p:nvPr>
        </p:nvSpPr>
        <p:spPr>
          <a:xfrm>
            <a:off x="266425" y="1512475"/>
            <a:ext cx="55866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science behind understanding how the mind works, conducting empirical research into how people perceive, remember, and think.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Helps us learn and retrieve information more effectively and efficiently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4"/>
          <p:cNvSpPr txBox="1">
            <a:spLocks noGrp="1"/>
          </p:cNvSpPr>
          <p:nvPr>
            <p:ph type="ctrTitle"/>
          </p:nvPr>
        </p:nvSpPr>
        <p:spPr>
          <a:xfrm>
            <a:off x="2626350" y="2260109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RETRIEVAL PRACTICE/ TESTING EFFECT</a:t>
            </a:r>
            <a:endParaRPr dirty="0"/>
          </a:p>
        </p:txBody>
      </p:sp>
      <p:sp>
        <p:nvSpPr>
          <p:cNvPr id="521" name="Google Shape;521;p54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don’t want students to fool themselves into thinking they’ve learned.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5"/>
          <p:cNvSpPr txBox="1">
            <a:spLocks noGrp="1"/>
          </p:cNvSpPr>
          <p:nvPr>
            <p:ph type="title"/>
          </p:nvPr>
        </p:nvSpPr>
        <p:spPr>
          <a:xfrm>
            <a:off x="104150" y="76125"/>
            <a:ext cx="5905200" cy="8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Retrieval Practice/Testing Effect</a:t>
            </a:r>
            <a:endParaRPr sz="2800"/>
          </a:p>
        </p:txBody>
      </p:sp>
      <p:sp>
        <p:nvSpPr>
          <p:cNvPr id="527" name="Google Shape;527;p55"/>
          <p:cNvSpPr txBox="1">
            <a:spLocks noGrp="1"/>
          </p:cNvSpPr>
          <p:nvPr>
            <p:ph type="body" idx="1"/>
          </p:nvPr>
        </p:nvSpPr>
        <p:spPr>
          <a:xfrm>
            <a:off x="209325" y="730550"/>
            <a:ext cx="5684400" cy="42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Mnemonic Devices</a:t>
            </a:r>
            <a:endParaRPr sz="1500" b="1" dirty="0">
              <a:solidFill>
                <a:srgbClr val="FF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0000"/>
                </a:solidFill>
              </a:rPr>
              <a:t>One Sun/Peg Word Method:</a:t>
            </a:r>
            <a:r>
              <a:rPr lang="en" sz="2000" b="1" dirty="0">
                <a:solidFill>
                  <a:srgbClr val="A5B0FE"/>
                </a:solidFill>
              </a:rPr>
              <a:t>An object is associated with a number (1-10) each number has a rhyming peg word and the peg word is associated with the object to be recalled.</a:t>
            </a:r>
            <a:endParaRPr sz="2000" b="1" dirty="0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b="1" dirty="0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 b="1" dirty="0">
                <a:solidFill>
                  <a:srgbClr val="FF0000"/>
                </a:solidFill>
              </a:rPr>
              <a:t>Method of Loci:</a:t>
            </a:r>
            <a:r>
              <a:rPr lang="en" sz="2000" b="1" dirty="0">
                <a:solidFill>
                  <a:srgbClr val="A5B0FE"/>
                </a:solidFill>
              </a:rPr>
              <a:t> Using a location (house, school, etc.) to place object to be remembered. Good for lists of items, order or operations, names, etc.</a:t>
            </a:r>
            <a:endParaRPr sz="2000" b="1" dirty="0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 dirty="0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 dirty="0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 dirty="0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 dirty="0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 dirty="0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 dirty="0">
              <a:solidFill>
                <a:srgbClr val="A5B0FE"/>
              </a:solidFill>
            </a:endParaRPr>
          </a:p>
        </p:txBody>
      </p:sp>
      <p:sp>
        <p:nvSpPr>
          <p:cNvPr id="528" name="Google Shape;528;p55"/>
          <p:cNvSpPr txBox="1"/>
          <p:nvPr/>
        </p:nvSpPr>
        <p:spPr>
          <a:xfrm>
            <a:off x="316275" y="4324050"/>
            <a:ext cx="52797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9" name="Google Shape;529;p5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530" name="Google Shape;53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425" y="1129025"/>
            <a:ext cx="3095575" cy="232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8"/>
          <p:cNvSpPr txBox="1">
            <a:spLocks noGrp="1"/>
          </p:cNvSpPr>
          <p:nvPr>
            <p:ph type="title"/>
          </p:nvPr>
        </p:nvSpPr>
        <p:spPr>
          <a:xfrm>
            <a:off x="83125" y="145475"/>
            <a:ext cx="5974800" cy="8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rgbClr val="FF0000"/>
                </a:solidFill>
              </a:rPr>
              <a:t>Retrieval Practice/Testing Effect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51" name="Google Shape;551;p58"/>
          <p:cNvSpPr txBox="1">
            <a:spLocks noGrp="1"/>
          </p:cNvSpPr>
          <p:nvPr>
            <p:ph type="body" idx="1"/>
          </p:nvPr>
        </p:nvSpPr>
        <p:spPr>
          <a:xfrm>
            <a:off x="145475" y="1537850"/>
            <a:ext cx="18495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Traditional study methods</a:t>
            </a:r>
            <a:endParaRPr/>
          </a:p>
        </p:txBody>
      </p:sp>
      <p:pic>
        <p:nvPicPr>
          <p:cNvPr id="552" name="Google Shape;55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525" y="1347000"/>
            <a:ext cx="3856799" cy="27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9"/>
          <p:cNvSpPr txBox="1">
            <a:spLocks noGrp="1"/>
          </p:cNvSpPr>
          <p:nvPr>
            <p:ph type="title"/>
          </p:nvPr>
        </p:nvSpPr>
        <p:spPr>
          <a:xfrm>
            <a:off x="83125" y="145475"/>
            <a:ext cx="5974800" cy="8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0000"/>
                </a:solidFill>
              </a:rPr>
              <a:t>Retrieval Practice/Testing Effect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58" name="Google Shape;558;p59"/>
          <p:cNvSpPr txBox="1">
            <a:spLocks noGrp="1"/>
          </p:cNvSpPr>
          <p:nvPr>
            <p:ph type="body" idx="1"/>
          </p:nvPr>
        </p:nvSpPr>
        <p:spPr>
          <a:xfrm>
            <a:off x="172075" y="996375"/>
            <a:ext cx="18228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Study methods that include retrieval practice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Students scored a full letter grade higher on material that had been quizzed (pg. 35)</a:t>
            </a:r>
            <a:endParaRPr/>
          </a:p>
        </p:txBody>
      </p:sp>
      <p:pic>
        <p:nvPicPr>
          <p:cNvPr id="559" name="Google Shape;55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600" y="1270283"/>
            <a:ext cx="4160326" cy="2933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0"/>
          <p:cNvSpPr txBox="1">
            <a:spLocks noGrp="1"/>
          </p:cNvSpPr>
          <p:nvPr>
            <p:ph type="title"/>
          </p:nvPr>
        </p:nvSpPr>
        <p:spPr>
          <a:xfrm>
            <a:off x="103900" y="0"/>
            <a:ext cx="5985300" cy="67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0000"/>
                </a:solidFill>
              </a:rPr>
              <a:t>Retrieval Practice/Testing Effect</a:t>
            </a:r>
            <a:endParaRPr sz="2700">
              <a:solidFill>
                <a:srgbClr val="FF0000"/>
              </a:solidFill>
            </a:endParaRPr>
          </a:p>
        </p:txBody>
      </p:sp>
      <p:sp>
        <p:nvSpPr>
          <p:cNvPr id="565" name="Google Shape;565;p60"/>
          <p:cNvSpPr txBox="1">
            <a:spLocks noGrp="1"/>
          </p:cNvSpPr>
          <p:nvPr>
            <p:ph type="body" idx="1"/>
          </p:nvPr>
        </p:nvSpPr>
        <p:spPr>
          <a:xfrm>
            <a:off x="145475" y="675300"/>
            <a:ext cx="5751600" cy="39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A5B0FE"/>
                </a:solidFill>
              </a:rPr>
              <a:t>Flashcards: Practice cards beyond knowing a definition</a:t>
            </a: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A5B0FE"/>
                </a:solidFill>
              </a:rPr>
              <a:t>Quizlet: </a:t>
            </a:r>
            <a:r>
              <a:rPr lang="en" sz="1400" b="1" u="sng">
                <a:solidFill>
                  <a:schemeClr val="hlink"/>
                </a:solidFill>
                <a:hlinkClick r:id="rId3"/>
              </a:rPr>
              <a:t>https://quizlet.com/latest</a:t>
            </a: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A5B0FE"/>
                </a:solidFill>
              </a:rPr>
              <a:t>Build formatives into notes.</a:t>
            </a: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u="sng">
                <a:solidFill>
                  <a:schemeClr val="hlink"/>
                </a:solidFill>
                <a:hlinkClick r:id="rId4"/>
              </a:rPr>
              <a:t>https://docs.google.com/presentation/d/1TDXVUnZ7JThH4fPfy8D8K4dhNjlAFP-q/edit</a:t>
            </a: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A5B0FE"/>
                </a:solidFill>
              </a:rPr>
              <a:t>Test in the moment</a:t>
            </a: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A5B0FE"/>
                </a:solidFill>
              </a:rPr>
              <a:t>Socrative: </a:t>
            </a:r>
            <a:r>
              <a:rPr lang="en" sz="1400" b="1" u="sng">
                <a:solidFill>
                  <a:schemeClr val="hlink"/>
                </a:solidFill>
                <a:hlinkClick r:id="rId5"/>
              </a:rPr>
              <a:t>https://www.socrative.com/#login</a:t>
            </a: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A5B0FE"/>
                </a:solidFill>
              </a:rPr>
              <a:t>Pre-test and Practice Tests</a:t>
            </a: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A5B0FE"/>
                </a:solidFill>
              </a:rPr>
              <a:t>AP classroom/Online test banks</a:t>
            </a: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A5B0FE"/>
                </a:solidFill>
              </a:rPr>
              <a:t> </a:t>
            </a:r>
            <a:endParaRPr sz="1400" b="1">
              <a:solidFill>
                <a:srgbClr val="A5B0FE"/>
              </a:solidFill>
            </a:endParaRPr>
          </a:p>
        </p:txBody>
      </p:sp>
      <p:sp>
        <p:nvSpPr>
          <p:cNvPr id="566" name="Google Shape;566;p60"/>
          <p:cNvSpPr txBox="1"/>
          <p:nvPr/>
        </p:nvSpPr>
        <p:spPr>
          <a:xfrm>
            <a:off x="145475" y="4692850"/>
            <a:ext cx="54504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67" name="Google Shape;567;p60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2"/>
          <p:cNvSpPr txBox="1">
            <a:spLocks noGrp="1"/>
          </p:cNvSpPr>
          <p:nvPr>
            <p:ph type="title"/>
          </p:nvPr>
        </p:nvSpPr>
        <p:spPr>
          <a:xfrm>
            <a:off x="72900" y="55800"/>
            <a:ext cx="6030000" cy="6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0000"/>
                </a:solidFill>
              </a:rPr>
              <a:t>Retrieval Practice/Testing Effect</a:t>
            </a:r>
            <a:endParaRPr sz="2900">
              <a:solidFill>
                <a:srgbClr val="FF0000"/>
              </a:solidFill>
            </a:endParaRPr>
          </a:p>
        </p:txBody>
      </p:sp>
      <p:sp>
        <p:nvSpPr>
          <p:cNvPr id="580" name="Google Shape;580;p62"/>
          <p:cNvSpPr txBox="1">
            <a:spLocks noGrp="1"/>
          </p:cNvSpPr>
          <p:nvPr>
            <p:ph type="body" idx="1"/>
          </p:nvPr>
        </p:nvSpPr>
        <p:spPr>
          <a:xfrm>
            <a:off x="111625" y="725475"/>
            <a:ext cx="5928900" cy="43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Examples of Mnemonics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u="sng" dirty="0">
                <a:latin typeface="Arial"/>
                <a:ea typeface="Arial"/>
                <a:cs typeface="Arial"/>
                <a:sym typeface="Arial"/>
              </a:rPr>
              <a:t>Biological Bases</a:t>
            </a:r>
            <a:endParaRPr sz="1000" b="1" u="sng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PARAsympathtetic</a:t>
            </a: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- PARAchute slows you down = REST &amp; DIGEST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SAME</a:t>
            </a: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en" sz="1000" b="1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sz="1000" b="1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ensory neurons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en" sz="1000" b="1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sz="1000" b="1" dirty="0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fferent neurons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en" sz="1000" u="sng" dirty="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sz="1000" u="sng" dirty="0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otor neurons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en" sz="1000" u="sng" dirty="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sz="1000" u="sng" dirty="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fferent neurons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Motor vs. Sensory Cortex</a:t>
            </a: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- motor is in the front of the car 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FPOT-</a:t>
            </a: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 F-Frontal, P-Parietal, O-Occipital, T-Temporal 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Lobes 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Frontal Lobe- when you do something dumb, you thump front of your forehead with palm of your hand 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Parietal lobe is patting top of your head saying “good job.”  You feel sensation because that person is hitting parietal lobe.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Occipital lobe- eyes in the back of your head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</a:pP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Temporal lobe- you hear the tempo of music through your ears 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Broca's area</a:t>
            </a: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- If it’s a Broca you can’t a talka (Boca is mouth in Spanish)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en" sz="1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Hippocampus-</a:t>
            </a:r>
            <a:r>
              <a:rPr lang="en" sz="1000" dirty="0">
                <a:latin typeface="Arial"/>
                <a:ea typeface="Arial"/>
                <a:cs typeface="Arial"/>
                <a:sym typeface="Arial"/>
              </a:rPr>
              <a:t>  hippocampus is like a college campus (you make a lot of memories &amp; you learn a lot of things)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3"/>
          <p:cNvSpPr txBox="1">
            <a:spLocks noGrp="1"/>
          </p:cNvSpPr>
          <p:nvPr>
            <p:ph type="title"/>
          </p:nvPr>
        </p:nvSpPr>
        <p:spPr>
          <a:xfrm>
            <a:off x="108000" y="76125"/>
            <a:ext cx="5932500" cy="7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Retrieval Practice/Testing Effect</a:t>
            </a:r>
            <a:endParaRPr sz="2800"/>
          </a:p>
        </p:txBody>
      </p:sp>
      <p:sp>
        <p:nvSpPr>
          <p:cNvPr id="586" name="Google Shape;586;p63"/>
          <p:cNvSpPr txBox="1">
            <a:spLocks noGrp="1"/>
          </p:cNvSpPr>
          <p:nvPr>
            <p:ph type="body" idx="1"/>
          </p:nvPr>
        </p:nvSpPr>
        <p:spPr>
          <a:xfrm>
            <a:off x="108000" y="852050"/>
            <a:ext cx="5853900" cy="4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0000"/>
                </a:solidFill>
              </a:rPr>
              <a:t>What can you do to improve Retrieval Practice?</a:t>
            </a:r>
            <a:endParaRPr sz="1900" b="1">
              <a:solidFill>
                <a:srgbClr val="FF0000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A5B0FE"/>
                </a:solidFill>
              </a:rPr>
              <a:t>•Free recall</a:t>
            </a:r>
            <a:endParaRPr sz="1900" b="1">
              <a:solidFill>
                <a:srgbClr val="A5B0FE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A5B0FE"/>
                </a:solidFill>
              </a:rPr>
              <a:t>•Testing Groups</a:t>
            </a:r>
            <a:endParaRPr sz="1900" b="1">
              <a:solidFill>
                <a:srgbClr val="A5B0FE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A5B0FE"/>
                </a:solidFill>
              </a:rPr>
              <a:t>•Summary Sheets</a:t>
            </a:r>
            <a:endParaRPr sz="1900" b="1">
              <a:solidFill>
                <a:srgbClr val="A5B0FE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A5B0FE"/>
                </a:solidFill>
              </a:rPr>
              <a:t>•Exit Questions: Paper or electronic (Google forms/Socrative)</a:t>
            </a:r>
            <a:endParaRPr sz="1900" b="1">
              <a:solidFill>
                <a:srgbClr val="A5B0FE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A5B0FE"/>
                </a:solidFill>
              </a:rPr>
              <a:t>•Self-quiz after reading</a:t>
            </a:r>
            <a:endParaRPr sz="1900" b="1">
              <a:solidFill>
                <a:srgbClr val="A5B0FE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A5B0FE"/>
                </a:solidFill>
              </a:rPr>
              <a:t>•Shoulder Partners: Explain in your own words, what we just learned and relate it to something your already know (page 222).</a:t>
            </a:r>
            <a:endParaRPr sz="1900" b="1">
              <a:solidFill>
                <a:srgbClr val="A5B0FE"/>
              </a:solidFill>
            </a:endParaRPr>
          </a:p>
        </p:txBody>
      </p:sp>
      <p:sp>
        <p:nvSpPr>
          <p:cNvPr id="587" name="Google Shape;587;p63"/>
          <p:cNvSpPr txBox="1"/>
          <p:nvPr/>
        </p:nvSpPr>
        <p:spPr>
          <a:xfrm>
            <a:off x="316275" y="4324050"/>
            <a:ext cx="52797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88" name="Google Shape;588;p63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4"/>
          <p:cNvSpPr txBox="1">
            <a:spLocks noGrp="1"/>
          </p:cNvSpPr>
          <p:nvPr>
            <p:ph type="ctrTitle"/>
          </p:nvPr>
        </p:nvSpPr>
        <p:spPr>
          <a:xfrm>
            <a:off x="3023875" y="593100"/>
            <a:ext cx="3850200" cy="11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REFLECTION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94" name="Google Shape;594;p64"/>
          <p:cNvSpPr txBox="1">
            <a:spLocks noGrp="1"/>
          </p:cNvSpPr>
          <p:nvPr>
            <p:ph type="subTitle" idx="1"/>
          </p:nvPr>
        </p:nvSpPr>
        <p:spPr>
          <a:xfrm>
            <a:off x="2626350" y="1880850"/>
            <a:ext cx="4831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>
                <a:solidFill>
                  <a:schemeClr val="lt1"/>
                </a:solidFill>
                <a:latin typeface="Miriam Libre"/>
                <a:ea typeface="Miriam Libre"/>
                <a:cs typeface="Miriam Libre"/>
                <a:sym typeface="Miriam Libre"/>
              </a:rPr>
              <a:t>How can you implement retrieval practice into the courses that you teach?</a:t>
            </a:r>
            <a:endParaRPr sz="13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5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Myth: </a:t>
            </a:r>
            <a:endParaRPr sz="3800" b="1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i="0"/>
              <a:t>I know what I don’t know.</a:t>
            </a:r>
            <a:endParaRPr sz="2800" i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65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66"/>
          <p:cNvSpPr txBox="1">
            <a:spLocks noGrp="1"/>
          </p:cNvSpPr>
          <p:nvPr>
            <p:ph type="ctrTitle"/>
          </p:nvPr>
        </p:nvSpPr>
        <p:spPr>
          <a:xfrm>
            <a:off x="2143200" y="1132025"/>
            <a:ext cx="437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METACOGNITION</a:t>
            </a:r>
            <a:endParaRPr/>
          </a:p>
        </p:txBody>
      </p:sp>
      <p:sp>
        <p:nvSpPr>
          <p:cNvPr id="606" name="Google Shape;606;p66"/>
          <p:cNvSpPr txBox="1">
            <a:spLocks noGrp="1"/>
          </p:cNvSpPr>
          <p:nvPr>
            <p:ph type="subTitle" idx="1"/>
          </p:nvPr>
        </p:nvSpPr>
        <p:spPr>
          <a:xfrm>
            <a:off x="2626350" y="2439129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Awareness and understanding of one's own thought processes.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 idx="4294967295"/>
          </p:nvPr>
        </p:nvSpPr>
        <p:spPr>
          <a:xfrm>
            <a:off x="189600" y="292400"/>
            <a:ext cx="2577300" cy="120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solidFill>
                  <a:schemeClr val="accent3"/>
                </a:solidFill>
              </a:rPr>
              <a:t>Why?</a:t>
            </a:r>
            <a:endParaRPr sz="100" b="1">
              <a:solidFill>
                <a:schemeClr val="accent3"/>
              </a:solidFill>
            </a:endParaRPr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4294967295"/>
          </p:nvPr>
        </p:nvSpPr>
        <p:spPr>
          <a:xfrm>
            <a:off x="189600" y="1460275"/>
            <a:ext cx="2452200" cy="31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/>
              <a:t>Implement best practices in teaching and learning to improve students learning experiences in our classrooms and in the long-term.</a:t>
            </a:r>
            <a:endParaRPr sz="2100"/>
          </a:p>
        </p:txBody>
      </p:sp>
      <p:grpSp>
        <p:nvGrpSpPr>
          <p:cNvPr id="323" name="Google Shape;323;p31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324" name="Google Shape;324;p3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31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327" name="Google Shape;327;p3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1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1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1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1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36" name="Google Shape;3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625" y="0"/>
            <a:ext cx="3913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7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Making mistakes and correcting them builds bridges to advance learning.</a:t>
            </a:r>
            <a:endParaRPr/>
          </a:p>
        </p:txBody>
      </p:sp>
      <p:sp>
        <p:nvSpPr>
          <p:cNvPr id="612" name="Google Shape;612;p67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ACE form</a:t>
            </a:r>
            <a:endParaRPr/>
          </a:p>
        </p:txBody>
      </p:sp>
      <p:pic>
        <p:nvPicPr>
          <p:cNvPr id="618" name="Google Shape;61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5350" y="467575"/>
            <a:ext cx="6458650" cy="43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68"/>
          <p:cNvSpPr txBox="1">
            <a:spLocks noGrp="1"/>
          </p:cNvSpPr>
          <p:nvPr>
            <p:ph type="body" idx="1"/>
          </p:nvPr>
        </p:nvSpPr>
        <p:spPr>
          <a:xfrm>
            <a:off x="203900" y="857400"/>
            <a:ext cx="33519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AutoNum type="arabicPeriod"/>
            </a:pPr>
            <a:r>
              <a:rPr lang="en" sz="1900" b="1" i="1">
                <a:latin typeface="Times New Roman"/>
                <a:ea typeface="Times New Roman"/>
                <a:cs typeface="Times New Roman"/>
                <a:sym typeface="Times New Roman"/>
              </a:rPr>
              <a:t>What areas on the assessment do you think you did well? Which areas are you still trying to improve your understanding?</a:t>
            </a:r>
            <a:endParaRPr sz="19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AutoNum type="arabicPeriod"/>
            </a:pPr>
            <a:r>
              <a:rPr lang="en" sz="1900" b="1" i="1">
                <a:latin typeface="Times New Roman"/>
                <a:ea typeface="Times New Roman"/>
                <a:cs typeface="Times New Roman"/>
                <a:sym typeface="Times New Roman"/>
              </a:rPr>
              <a:t>What strategies will you use to improve each learning target in the future?</a:t>
            </a:r>
            <a:endParaRPr sz="1900"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9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69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6" name="Google Shape;62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4839"/>
            <a:ext cx="9143999" cy="4040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0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70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3" name="Google Shape;63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88" y="1032038"/>
            <a:ext cx="7173798" cy="443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1"/>
            <a:ext cx="7247381" cy="10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1"/>
          <p:cNvSpPr txBox="1">
            <a:spLocks noGrp="1"/>
          </p:cNvSpPr>
          <p:nvPr>
            <p:ph type="body" idx="1"/>
          </p:nvPr>
        </p:nvSpPr>
        <p:spPr>
          <a:xfrm>
            <a:off x="2108400" y="485225"/>
            <a:ext cx="4927200" cy="13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4"/>
                </a:solidFill>
                <a:latin typeface="Fjalla One"/>
                <a:ea typeface="Fjalla One"/>
                <a:cs typeface="Fjalla One"/>
                <a:sym typeface="Fjalla One"/>
              </a:rPr>
              <a:t>2,4,8,16</a:t>
            </a:r>
            <a:endParaRPr sz="7200">
              <a:solidFill>
                <a:schemeClr val="accent4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40" name="Google Shape;640;p71"/>
          <p:cNvSpPr txBox="1"/>
          <p:nvPr/>
        </p:nvSpPr>
        <p:spPr>
          <a:xfrm>
            <a:off x="377700" y="1863725"/>
            <a:ext cx="8388600" cy="21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>
                <a:latin typeface="Fjalla One"/>
                <a:ea typeface="Fjalla One"/>
                <a:cs typeface="Fjalla One"/>
                <a:sym typeface="Fjalla One"/>
              </a:rPr>
              <a:t>The above number sequence follows a certain pattern. Present another pattern of numbers and I will tell you if it fits the pattern. Then, try to guess the pattern.</a:t>
            </a:r>
            <a:endParaRPr sz="3100">
              <a:latin typeface="Fjalla One"/>
              <a:ea typeface="Fjalla One"/>
              <a:cs typeface="Fjalla One"/>
              <a:sym typeface="Fjall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2"/>
          <p:cNvSpPr txBox="1">
            <a:spLocks noGrp="1"/>
          </p:cNvSpPr>
          <p:nvPr>
            <p:ph type="body" idx="1"/>
          </p:nvPr>
        </p:nvSpPr>
        <p:spPr>
          <a:xfrm>
            <a:off x="165525" y="3341750"/>
            <a:ext cx="5622000" cy="13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72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647" name="Google Shape;647;p72"/>
          <p:cNvSpPr txBox="1">
            <a:spLocks noGrp="1"/>
          </p:cNvSpPr>
          <p:nvPr>
            <p:ph type="title"/>
          </p:nvPr>
        </p:nvSpPr>
        <p:spPr>
          <a:xfrm>
            <a:off x="0" y="340950"/>
            <a:ext cx="6031200" cy="68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Helping our students check their biases…</a:t>
            </a:r>
            <a:endParaRPr/>
          </a:p>
        </p:txBody>
      </p:sp>
      <p:sp>
        <p:nvSpPr>
          <p:cNvPr id="648" name="Google Shape;648;p72"/>
          <p:cNvSpPr txBox="1"/>
          <p:nvPr/>
        </p:nvSpPr>
        <p:spPr>
          <a:xfrm>
            <a:off x="78025" y="974575"/>
            <a:ext cx="59532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latin typeface="Barlow"/>
                <a:ea typeface="Barlow"/>
                <a:cs typeface="Barlow"/>
                <a:sym typeface="Barlow"/>
              </a:rPr>
              <a:t>Confirmation Bias</a:t>
            </a:r>
            <a:r>
              <a:rPr lang="en" sz="2900">
                <a:latin typeface="Barlow Light"/>
                <a:ea typeface="Barlow Light"/>
                <a:cs typeface="Barlow Light"/>
                <a:sym typeface="Barlow Light"/>
              </a:rPr>
              <a:t> - </a:t>
            </a:r>
            <a:r>
              <a:rPr lang="en" sz="2200">
                <a:latin typeface="Barlow Light"/>
                <a:ea typeface="Barlow Light"/>
                <a:cs typeface="Barlow Light"/>
                <a:sym typeface="Barlow Light"/>
              </a:rPr>
              <a:t>tendency to search for, interpret, favor, and recall information in a way that confirms or supports one's prior beliefs</a:t>
            </a:r>
            <a:endParaRPr sz="2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latin typeface="Barlow"/>
                <a:ea typeface="Barlow"/>
                <a:cs typeface="Barlow"/>
                <a:sym typeface="Barlow"/>
              </a:rPr>
              <a:t>Hindsight Bias</a:t>
            </a:r>
            <a:r>
              <a:rPr lang="en" sz="2900">
                <a:latin typeface="Barlow Light"/>
                <a:ea typeface="Barlow Light"/>
                <a:cs typeface="Barlow Light"/>
                <a:sym typeface="Barlow Light"/>
              </a:rPr>
              <a:t> -</a:t>
            </a:r>
            <a:r>
              <a:rPr lang="en" sz="2100">
                <a:latin typeface="Barlow Light"/>
                <a:ea typeface="Barlow Light"/>
                <a:cs typeface="Barlow Light"/>
                <a:sym typeface="Barlow Light"/>
              </a:rPr>
              <a:t> tendency for people to perceive past events as having been more predictable than they actually were</a:t>
            </a:r>
            <a:endParaRPr sz="21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latin typeface="Barlow"/>
                <a:ea typeface="Barlow"/>
                <a:cs typeface="Barlow"/>
                <a:sym typeface="Barlow"/>
              </a:rPr>
              <a:t>Overconfidence </a:t>
            </a:r>
            <a:r>
              <a:rPr lang="en" sz="2900">
                <a:latin typeface="Barlow Light"/>
                <a:ea typeface="Barlow Light"/>
                <a:cs typeface="Barlow Light"/>
                <a:sym typeface="Barlow Light"/>
              </a:rPr>
              <a:t>- </a:t>
            </a:r>
            <a:r>
              <a:rPr lang="en" sz="2100">
                <a:latin typeface="Barlow Light"/>
                <a:ea typeface="Barlow Light"/>
                <a:cs typeface="Barlow Light"/>
                <a:sym typeface="Barlow Light"/>
              </a:rPr>
              <a:t>subjective confidence in judgments is greater than the objective accuracy of those judgments</a:t>
            </a:r>
            <a:endParaRPr sz="210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73"/>
          <p:cNvSpPr txBox="1">
            <a:spLocks noGrp="1"/>
          </p:cNvSpPr>
          <p:nvPr>
            <p:ph type="ctrTitle"/>
          </p:nvPr>
        </p:nvSpPr>
        <p:spPr>
          <a:xfrm>
            <a:off x="945000" y="612550"/>
            <a:ext cx="5572800" cy="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4"/>
                </a:solidFill>
              </a:rPr>
              <a:t>REFLECTION</a:t>
            </a:r>
            <a:endParaRPr sz="6000" b="1">
              <a:solidFill>
                <a:schemeClr val="accent4"/>
              </a:solidFill>
            </a:endParaRPr>
          </a:p>
        </p:txBody>
      </p:sp>
      <p:sp>
        <p:nvSpPr>
          <p:cNvPr id="654" name="Google Shape;654;p73"/>
          <p:cNvSpPr txBox="1">
            <a:spLocks noGrp="1"/>
          </p:cNvSpPr>
          <p:nvPr>
            <p:ph type="subTitle" idx="1"/>
          </p:nvPr>
        </p:nvSpPr>
        <p:spPr>
          <a:xfrm>
            <a:off x="2440500" y="1487300"/>
            <a:ext cx="4987800" cy="25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lt1"/>
                </a:solidFill>
                <a:latin typeface="Miriam Libre"/>
                <a:ea typeface="Miriam Libre"/>
                <a:cs typeface="Miriam Libre"/>
                <a:sym typeface="Miriam Libre"/>
              </a:rPr>
              <a:t>How can you implement metacognition into the courses that you teach?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6"/>
          <p:cNvSpPr txBox="1">
            <a:spLocks noGrp="1"/>
          </p:cNvSpPr>
          <p:nvPr>
            <p:ph type="body" idx="1"/>
          </p:nvPr>
        </p:nvSpPr>
        <p:spPr>
          <a:xfrm>
            <a:off x="2473000" y="1000775"/>
            <a:ext cx="41979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800" b="1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Learning that is easy is like writing in the sand, here today and gone tomorrow.</a:t>
            </a:r>
            <a:endParaRPr sz="3800" b="1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76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7"/>
          <p:cNvSpPr txBox="1">
            <a:spLocks noGrp="1"/>
          </p:cNvSpPr>
          <p:nvPr>
            <p:ph type="ctrTitle"/>
          </p:nvPr>
        </p:nvSpPr>
        <p:spPr>
          <a:xfrm>
            <a:off x="2314100" y="1888150"/>
            <a:ext cx="4203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Serial Position Effect</a:t>
            </a:r>
            <a:endParaRPr/>
          </a:p>
        </p:txBody>
      </p:sp>
      <p:sp>
        <p:nvSpPr>
          <p:cNvPr id="678" name="Google Shape;678;p77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9"/>
          <p:cNvSpPr txBox="1">
            <a:spLocks noGrp="1"/>
          </p:cNvSpPr>
          <p:nvPr>
            <p:ph type="title"/>
          </p:nvPr>
        </p:nvSpPr>
        <p:spPr>
          <a:xfrm>
            <a:off x="457200" y="217200"/>
            <a:ext cx="51387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Serial Position Effect</a:t>
            </a:r>
            <a:endParaRPr/>
          </a:p>
        </p:txBody>
      </p:sp>
      <p:sp>
        <p:nvSpPr>
          <p:cNvPr id="692" name="Google Shape;692;p79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3" name="Google Shape;69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475" y="1036600"/>
            <a:ext cx="5272424" cy="36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"/>
          <p:cNvSpPr txBox="1">
            <a:spLocks noGrp="1"/>
          </p:cNvSpPr>
          <p:nvPr>
            <p:ph type="title"/>
          </p:nvPr>
        </p:nvSpPr>
        <p:spPr>
          <a:xfrm>
            <a:off x="116675" y="184749"/>
            <a:ext cx="3762825" cy="9147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>
                <a:solidFill>
                  <a:srgbClr val="0070C0"/>
                </a:solidFill>
                <a:latin typeface="+mn-lt"/>
              </a:rPr>
              <a:t>Lessons from Make it Stick  </a:t>
            </a:r>
            <a:endParaRPr sz="2400" b="1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42" name="Google Shape;342;p32"/>
          <p:cNvSpPr txBox="1">
            <a:spLocks noGrp="1"/>
          </p:cNvSpPr>
          <p:nvPr>
            <p:ph type="body" idx="1"/>
          </p:nvPr>
        </p:nvSpPr>
        <p:spPr>
          <a:xfrm>
            <a:off x="116675" y="865450"/>
            <a:ext cx="3723900" cy="39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F4A9E"/>
                </a:solidFill>
                <a:latin typeface="Barlow"/>
                <a:ea typeface="Barlow"/>
                <a:cs typeface="Barlow"/>
                <a:sym typeface="Barlow"/>
              </a:rPr>
              <a:t>•Dispel myths about how students best prepare, study, and learn.</a:t>
            </a:r>
            <a:endParaRPr b="1" dirty="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F4A9E"/>
                </a:solidFill>
                <a:latin typeface="Barlow"/>
                <a:ea typeface="Barlow"/>
                <a:cs typeface="Barlow"/>
                <a:sym typeface="Barlow"/>
              </a:rPr>
              <a:t>•Introduce strategies backed by cognitive science.</a:t>
            </a:r>
            <a:endParaRPr b="1" dirty="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F4A9E"/>
                </a:solidFill>
                <a:latin typeface="Barlow"/>
                <a:ea typeface="Barlow"/>
                <a:cs typeface="Barlow"/>
                <a:sym typeface="Barlow"/>
              </a:rPr>
              <a:t>•Explain and share examples of strategies.</a:t>
            </a:r>
            <a:endParaRPr b="1" dirty="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4F4A9E"/>
                </a:solidFill>
                <a:latin typeface="Barlow"/>
                <a:ea typeface="Barlow"/>
                <a:cs typeface="Barlow"/>
                <a:sym typeface="Barlow"/>
              </a:rPr>
              <a:t>•Implement best practices.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" b="1" dirty="0">
                <a:solidFill>
                  <a:srgbClr val="4F4A9E"/>
                </a:solidFill>
                <a:latin typeface="Barlow"/>
                <a:ea typeface="Barlow"/>
                <a:cs typeface="Barlow"/>
                <a:sym typeface="Barlow"/>
              </a:rPr>
              <a:t>•Reflect on your own practice.</a:t>
            </a: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FF99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3" name="Google Shape;343;p32"/>
          <p:cNvSpPr txBox="1">
            <a:spLocks noGrp="1"/>
          </p:cNvSpPr>
          <p:nvPr>
            <p:ph type="body" idx="2"/>
          </p:nvPr>
        </p:nvSpPr>
        <p:spPr>
          <a:xfrm>
            <a:off x="4069188" y="-1575125"/>
            <a:ext cx="1877100" cy="38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344" name="Google Shape;34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500" y="0"/>
            <a:ext cx="2256475" cy="225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6CE13C-BF41-BE43-931E-CCD1AA67A24F}"/>
              </a:ext>
            </a:extLst>
          </p:cNvPr>
          <p:cNvSpPr txBox="1"/>
          <p:nvPr/>
        </p:nvSpPr>
        <p:spPr>
          <a:xfrm>
            <a:off x="3879500" y="2256475"/>
            <a:ext cx="2256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Continual Improvement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0"/>
          <p:cNvSpPr txBox="1">
            <a:spLocks noGrp="1"/>
          </p:cNvSpPr>
          <p:nvPr>
            <p:ph type="title"/>
          </p:nvPr>
        </p:nvSpPr>
        <p:spPr>
          <a:xfrm>
            <a:off x="457200" y="210325"/>
            <a:ext cx="5138700" cy="8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Serial Position Effect</a:t>
            </a:r>
            <a:endParaRPr/>
          </a:p>
        </p:txBody>
      </p:sp>
      <p:sp>
        <p:nvSpPr>
          <p:cNvPr id="699" name="Google Shape;699;p80"/>
          <p:cNvSpPr txBox="1">
            <a:spLocks noGrp="1"/>
          </p:cNvSpPr>
          <p:nvPr>
            <p:ph type="body" idx="1"/>
          </p:nvPr>
        </p:nvSpPr>
        <p:spPr>
          <a:xfrm>
            <a:off x="277250" y="1099525"/>
            <a:ext cx="5318700" cy="3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0000"/>
                </a:solidFill>
                <a:latin typeface="Barlow"/>
                <a:ea typeface="Barlow"/>
                <a:cs typeface="Barlow"/>
                <a:sym typeface="Barlow"/>
              </a:rPr>
              <a:t>Pomodoro Method</a:t>
            </a:r>
            <a:endParaRPr sz="2700">
              <a:solidFill>
                <a:srgbClr val="FF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50">
                <a:solidFill>
                  <a:srgbClr val="424851"/>
                </a:solidFill>
                <a:latin typeface="Barlow"/>
                <a:ea typeface="Barlow"/>
                <a:cs typeface="Barlow"/>
                <a:sym typeface="Barlow"/>
              </a:rPr>
              <a:t>Working on a task for 20-25 minutes, and taking a short break for 3-5 minutes. </a:t>
            </a:r>
            <a:endParaRPr sz="41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81"/>
          <p:cNvSpPr txBox="1">
            <a:spLocks noGrp="1"/>
          </p:cNvSpPr>
          <p:nvPr>
            <p:ph type="title"/>
          </p:nvPr>
        </p:nvSpPr>
        <p:spPr>
          <a:xfrm>
            <a:off x="457200" y="210325"/>
            <a:ext cx="5138700" cy="8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Serial Position Effect</a:t>
            </a:r>
            <a:endParaRPr/>
          </a:p>
        </p:txBody>
      </p:sp>
      <p:sp>
        <p:nvSpPr>
          <p:cNvPr id="705" name="Google Shape;705;p81"/>
          <p:cNvSpPr txBox="1">
            <a:spLocks noGrp="1"/>
          </p:cNvSpPr>
          <p:nvPr>
            <p:ph type="body" idx="1"/>
          </p:nvPr>
        </p:nvSpPr>
        <p:spPr>
          <a:xfrm>
            <a:off x="277250" y="1099525"/>
            <a:ext cx="5318700" cy="3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41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06" name="Google Shape;70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675" y="1099525"/>
            <a:ext cx="3243249" cy="412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84"/>
          <p:cNvSpPr txBox="1">
            <a:spLocks noGrp="1"/>
          </p:cNvSpPr>
          <p:nvPr>
            <p:ph type="title"/>
          </p:nvPr>
        </p:nvSpPr>
        <p:spPr>
          <a:xfrm>
            <a:off x="457200" y="210325"/>
            <a:ext cx="5138700" cy="8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Serial Position Effect</a:t>
            </a:r>
            <a:endParaRPr/>
          </a:p>
        </p:txBody>
      </p:sp>
      <p:sp>
        <p:nvSpPr>
          <p:cNvPr id="724" name="Google Shape;724;p84"/>
          <p:cNvSpPr txBox="1">
            <a:spLocks noGrp="1"/>
          </p:cNvSpPr>
          <p:nvPr>
            <p:ph type="body" idx="1"/>
          </p:nvPr>
        </p:nvSpPr>
        <p:spPr>
          <a:xfrm>
            <a:off x="277250" y="1099525"/>
            <a:ext cx="5318700" cy="3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41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25" name="Google Shape;72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25" y="1099525"/>
            <a:ext cx="5512296" cy="373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5"/>
          <p:cNvSpPr txBox="1">
            <a:spLocks noGrp="1"/>
          </p:cNvSpPr>
          <p:nvPr>
            <p:ph type="title"/>
          </p:nvPr>
        </p:nvSpPr>
        <p:spPr>
          <a:xfrm>
            <a:off x="457200" y="210325"/>
            <a:ext cx="5138700" cy="8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Serial Position Effect</a:t>
            </a:r>
            <a:endParaRPr/>
          </a:p>
        </p:txBody>
      </p:sp>
      <p:sp>
        <p:nvSpPr>
          <p:cNvPr id="731" name="Google Shape;731;p85"/>
          <p:cNvSpPr txBox="1">
            <a:spLocks noGrp="1"/>
          </p:cNvSpPr>
          <p:nvPr>
            <p:ph type="body" idx="1"/>
          </p:nvPr>
        </p:nvSpPr>
        <p:spPr>
          <a:xfrm>
            <a:off x="277250" y="1099525"/>
            <a:ext cx="5318700" cy="37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41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732" name="Google Shape;73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250" y="1150550"/>
            <a:ext cx="5712650" cy="32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86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learn better when you wrestle with new problems before being shown the solution.</a:t>
            </a:r>
            <a:endParaRPr/>
          </a:p>
        </p:txBody>
      </p:sp>
      <p:sp>
        <p:nvSpPr>
          <p:cNvPr id="738" name="Google Shape;738;p86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87"/>
          <p:cNvSpPr txBox="1">
            <a:spLocks noGrp="1"/>
          </p:cNvSpPr>
          <p:nvPr>
            <p:ph type="ctrTitle"/>
          </p:nvPr>
        </p:nvSpPr>
        <p:spPr>
          <a:xfrm>
            <a:off x="744025" y="632000"/>
            <a:ext cx="4739400" cy="137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4"/>
                </a:solidFill>
              </a:rPr>
              <a:t>REFLECTION</a:t>
            </a:r>
            <a:endParaRPr sz="6000" b="1">
              <a:solidFill>
                <a:schemeClr val="accent4"/>
              </a:solidFill>
            </a:endParaRPr>
          </a:p>
        </p:txBody>
      </p:sp>
      <p:sp>
        <p:nvSpPr>
          <p:cNvPr id="744" name="Google Shape;744;p87"/>
          <p:cNvSpPr txBox="1">
            <a:spLocks noGrp="1"/>
          </p:cNvSpPr>
          <p:nvPr>
            <p:ph type="subTitle" idx="1"/>
          </p:nvPr>
        </p:nvSpPr>
        <p:spPr>
          <a:xfrm>
            <a:off x="2267775" y="2041800"/>
            <a:ext cx="6465900" cy="17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lt1"/>
                </a:solidFill>
                <a:latin typeface="Miriam Libre"/>
                <a:ea typeface="Miriam Libre"/>
                <a:cs typeface="Miriam Libre"/>
                <a:sym typeface="Miriam Libre"/>
              </a:rPr>
              <a:t>How can you avoid the pitfalls of the serial position effect in the courses that you teach?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88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800" b="1" dirty="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Myth</a:t>
            </a:r>
            <a:endParaRPr sz="3800" b="1" dirty="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If I practice a single skill/concept until I am really good at it, I will be able to perfect the skill/concept</a:t>
            </a:r>
            <a:endParaRPr dirty="0"/>
          </a:p>
        </p:txBody>
      </p:sp>
      <p:sp>
        <p:nvSpPr>
          <p:cNvPr id="750" name="Google Shape;750;p88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89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Levels of Processing</a:t>
            </a:r>
            <a:endParaRPr/>
          </a:p>
        </p:txBody>
      </p:sp>
      <p:sp>
        <p:nvSpPr>
          <p:cNvPr id="756" name="Google Shape;756;p89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90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i="0"/>
              <a:t>“Learning is stronger when it matters, when the abstract is made concrete and personal.”</a:t>
            </a:r>
            <a:endParaRPr sz="3200" i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91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91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8" name="Google Shape;76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650" y="371475"/>
            <a:ext cx="636270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"/>
          <p:cNvSpPr txBox="1">
            <a:spLocks noGrp="1"/>
          </p:cNvSpPr>
          <p:nvPr>
            <p:ph type="ctrTitle"/>
          </p:nvPr>
        </p:nvSpPr>
        <p:spPr>
          <a:xfrm>
            <a:off x="252425" y="434350"/>
            <a:ext cx="6795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</a:t>
            </a:r>
            <a:r>
              <a:rPr lang="en" u="sng"/>
              <a:t>not</a:t>
            </a:r>
            <a:r>
              <a:rPr lang="en"/>
              <a:t> what we want for our students</a:t>
            </a:r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0" name="Google Shape;360;p34"/>
          <p:cNvPicPr preferRelativeResize="0"/>
          <p:nvPr/>
        </p:nvPicPr>
        <p:blipFill rotWithShape="1">
          <a:blip r:embed="rId3">
            <a:alphaModFix/>
          </a:blip>
          <a:srcRect t="6146" b="7160"/>
          <a:stretch/>
        </p:blipFill>
        <p:spPr>
          <a:xfrm>
            <a:off x="0" y="2132013"/>
            <a:ext cx="9144000" cy="281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93"/>
          <p:cNvSpPr txBox="1">
            <a:spLocks noGrp="1"/>
          </p:cNvSpPr>
          <p:nvPr>
            <p:ph type="title"/>
          </p:nvPr>
        </p:nvSpPr>
        <p:spPr>
          <a:xfrm>
            <a:off x="107250" y="0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Baker/baker paradox</a:t>
            </a:r>
            <a:endParaRPr/>
          </a:p>
        </p:txBody>
      </p:sp>
      <p:sp>
        <p:nvSpPr>
          <p:cNvPr id="781" name="Google Shape;781;p93"/>
          <p:cNvSpPr txBox="1"/>
          <p:nvPr/>
        </p:nvSpPr>
        <p:spPr>
          <a:xfrm>
            <a:off x="487150" y="1627250"/>
            <a:ext cx="51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782" name="Google Shape;782;p93"/>
          <p:cNvSpPr txBox="1"/>
          <p:nvPr/>
        </p:nvSpPr>
        <p:spPr>
          <a:xfrm>
            <a:off x="112150" y="779750"/>
            <a:ext cx="5864400" cy="4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Gillian Cohen: the ease of remembering the name v. the profession 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Thinking about a baker: 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Barlow Light"/>
              <a:buChar char="-"/>
            </a:pP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bread/scones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Barlow Light"/>
              <a:buChar char="-"/>
            </a:pP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big ovens 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Barlow Light"/>
              <a:buChar char="-"/>
            </a:pP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cool hats 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Thinking about names: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Barlow Light"/>
              <a:buChar char="-"/>
            </a:pP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no actions, objects, or images 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Barlow Light"/>
              <a:buChar char="-"/>
            </a:pP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an arbitrary concept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Barlow Light"/>
              <a:buChar char="-"/>
            </a:pPr>
            <a:r>
              <a:rPr lang="en" sz="1500">
                <a:latin typeface="Barlow Light"/>
                <a:ea typeface="Barlow Light"/>
                <a:cs typeface="Barlow Light"/>
                <a:sym typeface="Barlow Light"/>
              </a:rPr>
              <a:t>no wealth of related knowledge or easily generated mental image to aid memory</a:t>
            </a: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i="1">
                <a:latin typeface="Barlow"/>
                <a:ea typeface="Barlow"/>
                <a:cs typeface="Barlow"/>
                <a:sym typeface="Barlow"/>
              </a:rPr>
              <a:t>Disconnected bits of information are hard to learn and remember.</a:t>
            </a:r>
            <a:endParaRPr b="1" i="1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94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94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9" name="Google Shape;789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775" y="76200"/>
            <a:ext cx="5444805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100" y="228675"/>
            <a:ext cx="5528126" cy="467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97"/>
          <p:cNvSpPr txBox="1">
            <a:spLocks noGrp="1"/>
          </p:cNvSpPr>
          <p:nvPr>
            <p:ph type="ctrTitle"/>
          </p:nvPr>
        </p:nvSpPr>
        <p:spPr>
          <a:xfrm>
            <a:off x="2626350" y="563950"/>
            <a:ext cx="3891300" cy="88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REFLECTION</a:t>
            </a:r>
            <a:endParaRPr b="1">
              <a:solidFill>
                <a:schemeClr val="accent3"/>
              </a:solidFill>
            </a:endParaRPr>
          </a:p>
        </p:txBody>
      </p:sp>
      <p:sp>
        <p:nvSpPr>
          <p:cNvPr id="805" name="Google Shape;805;p97"/>
          <p:cNvSpPr txBox="1">
            <a:spLocks noGrp="1"/>
          </p:cNvSpPr>
          <p:nvPr>
            <p:ph type="subTitle" idx="1"/>
          </p:nvPr>
        </p:nvSpPr>
        <p:spPr>
          <a:xfrm>
            <a:off x="2169000" y="1847775"/>
            <a:ext cx="6300600" cy="22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lt1"/>
                </a:solidFill>
                <a:latin typeface="Miriam Libre"/>
                <a:ea typeface="Miriam Libre"/>
                <a:cs typeface="Miriam Libre"/>
                <a:sym typeface="Miriam Libre"/>
              </a:rPr>
              <a:t>How can you implement levels of processing into the course(s) that you teach?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98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Myth</a:t>
            </a:r>
            <a:endParaRPr sz="4700" b="1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300"/>
              <a:t>Studying just before a major exam will provide the best result.</a:t>
            </a:r>
            <a:endParaRPr sz="3300"/>
          </a:p>
        </p:txBody>
      </p:sp>
      <p:sp>
        <p:nvSpPr>
          <p:cNvPr id="811" name="Google Shape;811;p98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99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PRACTICE</a:t>
            </a:r>
            <a:endParaRPr/>
          </a:p>
        </p:txBody>
      </p:sp>
      <p:sp>
        <p:nvSpPr>
          <p:cNvPr id="817" name="Google Shape;817;p99"/>
          <p:cNvSpPr txBox="1">
            <a:spLocks noGrp="1"/>
          </p:cNvSpPr>
          <p:nvPr>
            <p:ph type="subTitle" idx="1"/>
          </p:nvPr>
        </p:nvSpPr>
        <p:spPr>
          <a:xfrm>
            <a:off x="2139075" y="3144850"/>
            <a:ext cx="5757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00"/>
          <p:cNvSpPr txBox="1">
            <a:spLocks noGrp="1"/>
          </p:cNvSpPr>
          <p:nvPr>
            <p:ph type="title"/>
          </p:nvPr>
        </p:nvSpPr>
        <p:spPr>
          <a:xfrm>
            <a:off x="123700" y="133200"/>
            <a:ext cx="5956500" cy="7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v. Massed Practice</a:t>
            </a:r>
            <a:endParaRPr/>
          </a:p>
        </p:txBody>
      </p:sp>
      <p:sp>
        <p:nvSpPr>
          <p:cNvPr id="823" name="Google Shape;823;p100"/>
          <p:cNvSpPr txBox="1">
            <a:spLocks noGrp="1"/>
          </p:cNvSpPr>
          <p:nvPr>
            <p:ph type="body" idx="1"/>
          </p:nvPr>
        </p:nvSpPr>
        <p:spPr>
          <a:xfrm>
            <a:off x="123700" y="951500"/>
            <a:ext cx="5773500" cy="3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</p:txBody>
      </p:sp>
      <p:sp>
        <p:nvSpPr>
          <p:cNvPr id="824" name="Google Shape;824;p100"/>
          <p:cNvSpPr txBox="1"/>
          <p:nvPr/>
        </p:nvSpPr>
        <p:spPr>
          <a:xfrm>
            <a:off x="316275" y="4324050"/>
            <a:ext cx="52797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25" name="Google Shape;825;p100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pic>
        <p:nvPicPr>
          <p:cNvPr id="826" name="Google Shape;826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950" y="953925"/>
            <a:ext cx="57150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01"/>
          <p:cNvSpPr txBox="1">
            <a:spLocks noGrp="1"/>
          </p:cNvSpPr>
          <p:nvPr>
            <p:ph type="title"/>
          </p:nvPr>
        </p:nvSpPr>
        <p:spPr>
          <a:xfrm>
            <a:off x="123700" y="133200"/>
            <a:ext cx="5956500" cy="7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v. Massed Practice</a:t>
            </a:r>
            <a:endParaRPr/>
          </a:p>
        </p:txBody>
      </p:sp>
      <p:sp>
        <p:nvSpPr>
          <p:cNvPr id="832" name="Google Shape;832;p101"/>
          <p:cNvSpPr txBox="1">
            <a:spLocks noGrp="1"/>
          </p:cNvSpPr>
          <p:nvPr>
            <p:ph type="body" idx="1"/>
          </p:nvPr>
        </p:nvSpPr>
        <p:spPr>
          <a:xfrm>
            <a:off x="123700" y="951500"/>
            <a:ext cx="5773500" cy="3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</p:txBody>
      </p:sp>
      <p:sp>
        <p:nvSpPr>
          <p:cNvPr id="833" name="Google Shape;833;p101"/>
          <p:cNvSpPr txBox="1"/>
          <p:nvPr/>
        </p:nvSpPr>
        <p:spPr>
          <a:xfrm>
            <a:off x="316275" y="4324050"/>
            <a:ext cx="52797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34" name="Google Shape;834;p101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  <p:pic>
        <p:nvPicPr>
          <p:cNvPr id="835" name="Google Shape;835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1803"/>
            <a:ext cx="9144000" cy="3437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02"/>
          <p:cNvSpPr txBox="1">
            <a:spLocks noGrp="1"/>
          </p:cNvSpPr>
          <p:nvPr>
            <p:ph type="title"/>
          </p:nvPr>
        </p:nvSpPr>
        <p:spPr>
          <a:xfrm>
            <a:off x="123700" y="133200"/>
            <a:ext cx="5956500" cy="7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v. Massed Practice</a:t>
            </a:r>
            <a:endParaRPr/>
          </a:p>
        </p:txBody>
      </p:sp>
      <p:sp>
        <p:nvSpPr>
          <p:cNvPr id="841" name="Google Shape;841;p102"/>
          <p:cNvSpPr txBox="1">
            <a:spLocks noGrp="1"/>
          </p:cNvSpPr>
          <p:nvPr>
            <p:ph type="body" idx="1"/>
          </p:nvPr>
        </p:nvSpPr>
        <p:spPr>
          <a:xfrm>
            <a:off x="123700" y="951500"/>
            <a:ext cx="5773500" cy="3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</p:txBody>
      </p:sp>
      <p:sp>
        <p:nvSpPr>
          <p:cNvPr id="842" name="Google Shape;842;p102"/>
          <p:cNvSpPr txBox="1"/>
          <p:nvPr/>
        </p:nvSpPr>
        <p:spPr>
          <a:xfrm>
            <a:off x="316275" y="4324050"/>
            <a:ext cx="52797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43" name="Google Shape;843;p102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  <p:pic>
        <p:nvPicPr>
          <p:cNvPr id="844" name="Google Shape;844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50" y="951495"/>
            <a:ext cx="5773500" cy="4123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03"/>
          <p:cNvSpPr txBox="1">
            <a:spLocks noGrp="1"/>
          </p:cNvSpPr>
          <p:nvPr>
            <p:ph type="title"/>
          </p:nvPr>
        </p:nvSpPr>
        <p:spPr>
          <a:xfrm>
            <a:off x="123700" y="133200"/>
            <a:ext cx="5956500" cy="7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v. Massed Practice</a:t>
            </a:r>
            <a:endParaRPr/>
          </a:p>
        </p:txBody>
      </p:sp>
      <p:sp>
        <p:nvSpPr>
          <p:cNvPr id="850" name="Google Shape;850;p103"/>
          <p:cNvSpPr txBox="1">
            <a:spLocks noGrp="1"/>
          </p:cNvSpPr>
          <p:nvPr>
            <p:ph type="body" idx="1"/>
          </p:nvPr>
        </p:nvSpPr>
        <p:spPr>
          <a:xfrm>
            <a:off x="123700" y="951500"/>
            <a:ext cx="5773500" cy="3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A5B0FE"/>
                </a:solidFill>
              </a:rPr>
              <a:t>What can this look like in your classroom?</a:t>
            </a:r>
            <a:endParaRPr b="1">
              <a:solidFill>
                <a:srgbClr val="A5B0FE"/>
              </a:solidFill>
            </a:endParaRPr>
          </a:p>
        </p:txBody>
      </p:sp>
      <p:sp>
        <p:nvSpPr>
          <p:cNvPr id="851" name="Google Shape;851;p103"/>
          <p:cNvSpPr txBox="1"/>
          <p:nvPr/>
        </p:nvSpPr>
        <p:spPr>
          <a:xfrm>
            <a:off x="316275" y="4324050"/>
            <a:ext cx="5279700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F4A9E"/>
                </a:solidFill>
                <a:latin typeface="Barlow"/>
                <a:ea typeface="Barlow"/>
                <a:cs typeface="Barlow"/>
                <a:sym typeface="Barlow"/>
              </a:rPr>
              <a:t>Evidence Based Teaching: https://www.evidencebasedteaching.org.au/distributed-practice-massed-practice/</a:t>
            </a: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52" name="Google Shape;852;p103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  <p:pic>
        <p:nvPicPr>
          <p:cNvPr id="853" name="Google Shape;853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01418"/>
            <a:ext cx="9144003" cy="245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>
            <a:spLocks noGrp="1"/>
          </p:cNvSpPr>
          <p:nvPr>
            <p:ph type="ctrTitle"/>
          </p:nvPr>
        </p:nvSpPr>
        <p:spPr>
          <a:xfrm>
            <a:off x="252425" y="434350"/>
            <a:ext cx="6795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This is</a:t>
            </a:r>
            <a:r>
              <a:rPr lang="en"/>
              <a:t> what we want for our students</a:t>
            </a:r>
            <a:endParaRPr/>
          </a:p>
        </p:txBody>
      </p:sp>
      <p:sp>
        <p:nvSpPr>
          <p:cNvPr id="366" name="Google Shape;366;p35"/>
          <p:cNvSpPr txBox="1">
            <a:spLocks noGrp="1"/>
          </p:cNvSpPr>
          <p:nvPr>
            <p:ph type="subTitle" idx="1"/>
          </p:nvPr>
        </p:nvSpPr>
        <p:spPr>
          <a:xfrm>
            <a:off x="783771" y="1594149"/>
            <a:ext cx="8022772" cy="2825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6D887B-DE8B-F948-8809-B44390225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1814888"/>
            <a:ext cx="13335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8A1DAC-17AF-254A-9B4B-209A27E53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22" y="914701"/>
            <a:ext cx="1384300" cy="135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E53154-4C44-3642-94A3-568D0C253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311" y="1483481"/>
            <a:ext cx="1435100" cy="1320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9604D5-14CD-DD48-B635-400C9BD3D634}"/>
              </a:ext>
            </a:extLst>
          </p:cNvPr>
          <p:cNvSpPr txBox="1"/>
          <p:nvPr/>
        </p:nvSpPr>
        <p:spPr>
          <a:xfrm>
            <a:off x="396422" y="4484914"/>
            <a:ext cx="8195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Comments taken from instructors at Libertyville High School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133D3A-5A16-1442-849B-54A91F7C1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400" y="914701"/>
            <a:ext cx="1320800" cy="1384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8FBBE3-940F-C14B-ABA8-E464902FA3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8150" y="2566759"/>
            <a:ext cx="1511300" cy="149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C39798-D407-CA46-8D19-C558445288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8372" y="1528835"/>
            <a:ext cx="1473200" cy="1384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FA3878-438B-7148-9D78-F309CBA243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222" y="2362047"/>
            <a:ext cx="1384300" cy="1346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D41BEF-BCDA-3845-AE75-2F17FBF88B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9361" y="2978449"/>
            <a:ext cx="1371600" cy="1358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AFAF03-F693-7E43-8E03-D54C7EC167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9385" y="2850850"/>
            <a:ext cx="1473200" cy="1397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32A321-52D9-ED4E-9C73-E8FECE61D6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94096" y="3415843"/>
            <a:ext cx="15240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04"/>
          <p:cNvSpPr txBox="1">
            <a:spLocks noGrp="1"/>
          </p:cNvSpPr>
          <p:nvPr>
            <p:ph type="title"/>
          </p:nvPr>
        </p:nvSpPr>
        <p:spPr>
          <a:xfrm>
            <a:off x="123700" y="133200"/>
            <a:ext cx="5956500" cy="7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v. Massed Practice</a:t>
            </a:r>
            <a:endParaRPr/>
          </a:p>
        </p:txBody>
      </p:sp>
      <p:sp>
        <p:nvSpPr>
          <p:cNvPr id="859" name="Google Shape;859;p104"/>
          <p:cNvSpPr txBox="1">
            <a:spLocks noGrp="1"/>
          </p:cNvSpPr>
          <p:nvPr>
            <p:ph type="body" idx="1"/>
          </p:nvPr>
        </p:nvSpPr>
        <p:spPr>
          <a:xfrm>
            <a:off x="123700" y="951500"/>
            <a:ext cx="5773500" cy="36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What can you do?</a:t>
            </a:r>
            <a:endParaRPr sz="1400"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	Administer frequent low stakes quizzes</a:t>
            </a:r>
            <a:endParaRPr sz="1400" b="1">
              <a:solidFill>
                <a:schemeClr val="accent3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 (Case Study: Kathleen Mc. Dermott, Psychology Professor, Washington University at St. Louis) pages 236-238)</a:t>
            </a:r>
            <a:endParaRPr sz="1400" b="1">
              <a:solidFill>
                <a:schemeClr val="accent3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chemeClr val="accent3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Incorporate formative assessments into daily practice</a:t>
            </a:r>
            <a:endParaRPr sz="1400" b="1">
              <a:solidFill>
                <a:schemeClr val="accent3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chemeClr val="accent3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Have students self quiz often and quiz one another</a:t>
            </a:r>
            <a:endParaRPr sz="1400"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accent3"/>
                </a:solidFill>
              </a:rPr>
              <a:t>Provide Specific Feedback for areas of Growth: Peer Grading (link to videos)</a:t>
            </a:r>
            <a:endParaRPr sz="1400" b="1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A5B0FE"/>
              </a:solidFill>
            </a:endParaRPr>
          </a:p>
        </p:txBody>
      </p:sp>
      <p:sp>
        <p:nvSpPr>
          <p:cNvPr id="860" name="Google Shape;860;p104"/>
          <p:cNvSpPr txBox="1"/>
          <p:nvPr/>
        </p:nvSpPr>
        <p:spPr>
          <a:xfrm>
            <a:off x="123700" y="3497200"/>
            <a:ext cx="5472300" cy="14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F4A9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61" name="Google Shape;861;p104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5"/>
          <p:cNvSpPr txBox="1">
            <a:spLocks noGrp="1"/>
          </p:cNvSpPr>
          <p:nvPr>
            <p:ph type="ctrTitle"/>
          </p:nvPr>
        </p:nvSpPr>
        <p:spPr>
          <a:xfrm>
            <a:off x="486500" y="787575"/>
            <a:ext cx="6031200" cy="11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</a:rPr>
              <a:t>REFLECTION: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867" name="Google Shape;867;p105"/>
          <p:cNvSpPr txBox="1">
            <a:spLocks noGrp="1"/>
          </p:cNvSpPr>
          <p:nvPr>
            <p:ph type="subTitle" idx="1"/>
          </p:nvPr>
        </p:nvSpPr>
        <p:spPr>
          <a:xfrm>
            <a:off x="2791950" y="1838625"/>
            <a:ext cx="5414700" cy="19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Miriam Libre"/>
                <a:ea typeface="Miriam Libre"/>
                <a:cs typeface="Miriam Libre"/>
                <a:sym typeface="Miriam Libre"/>
              </a:rPr>
              <a:t>How can you implement distributed practice into the courses that you teach?</a:t>
            </a:r>
            <a:endParaRPr sz="21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06"/>
          <p:cNvSpPr txBox="1">
            <a:spLocks noGrp="1"/>
          </p:cNvSpPr>
          <p:nvPr>
            <p:ph type="ctrTitle"/>
          </p:nvPr>
        </p:nvSpPr>
        <p:spPr>
          <a:xfrm>
            <a:off x="2626350" y="466700"/>
            <a:ext cx="38913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873" name="Google Shape;873;p106"/>
          <p:cNvSpPr txBox="1">
            <a:spLocks noGrp="1"/>
          </p:cNvSpPr>
          <p:nvPr>
            <p:ph type="subTitle" idx="1"/>
          </p:nvPr>
        </p:nvSpPr>
        <p:spPr>
          <a:xfrm>
            <a:off x="1127875" y="1730700"/>
            <a:ext cx="7253400" cy="29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4" name="Google Shape;874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250" y="1097525"/>
            <a:ext cx="8332001" cy="37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07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you hand people the solution, they don’t need to explore how you got that solution. </a:t>
            </a:r>
            <a:endParaRPr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~ Kathy Maixner</a:t>
            </a:r>
            <a:endParaRPr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07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08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6" name="Google Shape;886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75" y="375150"/>
            <a:ext cx="4323375" cy="412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Generation</a:t>
            </a:r>
            <a:endParaRPr sz="4400" b="1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Reflection</a:t>
            </a:r>
            <a:endParaRPr sz="4400" b="1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Elaboration</a:t>
            </a:r>
            <a:endParaRPr sz="4400" b="1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 txBox="1">
            <a:spLocks noGrp="1"/>
          </p:cNvSpPr>
          <p:nvPr>
            <p:ph type="ctrTitle"/>
          </p:nvPr>
        </p:nvSpPr>
        <p:spPr>
          <a:xfrm>
            <a:off x="2119625" y="1888150"/>
            <a:ext cx="439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Quick Introduction to Neuroscience</a:t>
            </a:r>
            <a:endParaRPr/>
          </a:p>
        </p:txBody>
      </p:sp>
      <p:sp>
        <p:nvSpPr>
          <p:cNvPr id="393" name="Google Shape;393;p39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information make it into memory?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3"/>
          <p:cNvSpPr txBox="1">
            <a:spLocks noGrp="1"/>
          </p:cNvSpPr>
          <p:nvPr>
            <p:ph type="title"/>
          </p:nvPr>
        </p:nvSpPr>
        <p:spPr>
          <a:xfrm>
            <a:off x="111625" y="176725"/>
            <a:ext cx="5896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Multi-Store Model of Memory</a:t>
            </a:r>
            <a:endParaRPr/>
          </a:p>
        </p:txBody>
      </p:sp>
      <p:sp>
        <p:nvSpPr>
          <p:cNvPr id="423" name="Google Shape;423;p43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4" name="Google Shape;4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0" y="1609100"/>
            <a:ext cx="5995448" cy="322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DADBE6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1532</Words>
  <Application>Microsoft Macintosh PowerPoint</Application>
  <PresentationFormat>On-screen Show (16:9)</PresentationFormat>
  <Paragraphs>251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Barlow Light</vt:lpstr>
      <vt:lpstr>Fjalla One</vt:lpstr>
      <vt:lpstr>Barlow</vt:lpstr>
      <vt:lpstr>Arial</vt:lpstr>
      <vt:lpstr>Bangers</vt:lpstr>
      <vt:lpstr>Work Sans</vt:lpstr>
      <vt:lpstr>Times New Roman</vt:lpstr>
      <vt:lpstr>Miriam Libre</vt:lpstr>
      <vt:lpstr>Calibri</vt:lpstr>
      <vt:lpstr>Simple Light</vt:lpstr>
      <vt:lpstr>Roderigo template</vt:lpstr>
      <vt:lpstr>Using Cognitive Science to Introduce Students to Learning that Sticks Laura Brandt and Kara Bosman  Libertyville High School, Illinois</vt:lpstr>
      <vt:lpstr>Cognitive Psychology</vt:lpstr>
      <vt:lpstr>Why?</vt:lpstr>
      <vt:lpstr>Lessons from Make it Stick  </vt:lpstr>
      <vt:lpstr>This is not what we want for our students</vt:lpstr>
      <vt:lpstr>This is what we want for our students</vt:lpstr>
      <vt:lpstr>PowerPoint Presentation</vt:lpstr>
      <vt:lpstr>A Quick Introduction to Neuroscience</vt:lpstr>
      <vt:lpstr>Multi-Store Model of Memory</vt:lpstr>
      <vt:lpstr>Cognitive Strategies Preview</vt:lpstr>
      <vt:lpstr>PowerPoint Presentation</vt:lpstr>
      <vt:lpstr>1. Interleaving/ Varied Practice</vt:lpstr>
      <vt:lpstr>PowerPoint Presentation</vt:lpstr>
      <vt:lpstr>Interleaving </vt:lpstr>
      <vt:lpstr>Interleaving </vt:lpstr>
      <vt:lpstr>PowerPoint Presentation</vt:lpstr>
      <vt:lpstr> REFLECTION</vt:lpstr>
      <vt:lpstr>PowerPoint Presentation</vt:lpstr>
      <vt:lpstr>PowerPoint Presentation</vt:lpstr>
      <vt:lpstr>2. RETRIEVAL PRACTICE/ TESTING EFFECT</vt:lpstr>
      <vt:lpstr>Retrieval Practice/Testing Effect</vt:lpstr>
      <vt:lpstr>Retrieval Practice/Testing Effect</vt:lpstr>
      <vt:lpstr>Retrieval Practice/Testing Effect</vt:lpstr>
      <vt:lpstr>Retrieval Practice/Testing Effect</vt:lpstr>
      <vt:lpstr>Retrieval Practice/Testing Effect</vt:lpstr>
      <vt:lpstr>Retrieval Practice/Testing Effect</vt:lpstr>
      <vt:lpstr> REFLECTION</vt:lpstr>
      <vt:lpstr>PowerPoint Presentation</vt:lpstr>
      <vt:lpstr>3. METACOGNITION</vt:lpstr>
      <vt:lpstr>PowerPoint Presentation</vt:lpstr>
      <vt:lpstr>ACE form</vt:lpstr>
      <vt:lpstr>PowerPoint Presentation</vt:lpstr>
      <vt:lpstr>PowerPoint Presentation</vt:lpstr>
      <vt:lpstr>PowerPoint Presentation</vt:lpstr>
      <vt:lpstr>Helping our students check their biases…</vt:lpstr>
      <vt:lpstr> REFLECTION</vt:lpstr>
      <vt:lpstr>PowerPoint Presentation</vt:lpstr>
      <vt:lpstr>4. Serial Position Effect</vt:lpstr>
      <vt:lpstr>Serial Position Effect</vt:lpstr>
      <vt:lpstr>Serial Position Effect</vt:lpstr>
      <vt:lpstr>Serial Position Effect</vt:lpstr>
      <vt:lpstr>Serial Position Effect</vt:lpstr>
      <vt:lpstr>Serial Position Effect</vt:lpstr>
      <vt:lpstr>PowerPoint Presentation</vt:lpstr>
      <vt:lpstr> REFLECTION</vt:lpstr>
      <vt:lpstr>PowerPoint Presentation</vt:lpstr>
      <vt:lpstr>5. Levels of Processing</vt:lpstr>
      <vt:lpstr>PowerPoint Presentation</vt:lpstr>
      <vt:lpstr>PowerPoint Presentation</vt:lpstr>
      <vt:lpstr>Baker/baker paradox</vt:lpstr>
      <vt:lpstr>PowerPoint Presentation</vt:lpstr>
      <vt:lpstr>PowerPoint Presentation</vt:lpstr>
      <vt:lpstr> REFLECTION</vt:lpstr>
      <vt:lpstr>PowerPoint Presentation</vt:lpstr>
      <vt:lpstr>6. DISTRIBUTED PRACTICE</vt:lpstr>
      <vt:lpstr>Distributed v. Massed Practice</vt:lpstr>
      <vt:lpstr>Distributed v. Massed Practice</vt:lpstr>
      <vt:lpstr>Distributed v. Massed Practice</vt:lpstr>
      <vt:lpstr>Distributed v. Massed Practice</vt:lpstr>
      <vt:lpstr>Distributed v. Massed Practice</vt:lpstr>
      <vt:lpstr> REFLECTION: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Cognitive Science to Introduce Students to Learning that Sticks</dc:title>
  <dc:creator>Jessica Flitter</dc:creator>
  <cp:lastModifiedBy>Microsoft Office User</cp:lastModifiedBy>
  <cp:revision>6</cp:revision>
  <dcterms:modified xsi:type="dcterms:W3CDTF">2022-09-12T00:21:38Z</dcterms:modified>
</cp:coreProperties>
</file>