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62" r:id="rId2"/>
    <p:sldId id="257" r:id="rId3"/>
    <p:sldId id="258" r:id="rId4"/>
    <p:sldId id="300" r:id="rId5"/>
    <p:sldId id="263" r:id="rId6"/>
    <p:sldId id="268" r:id="rId7"/>
    <p:sldId id="259" r:id="rId8"/>
    <p:sldId id="270" r:id="rId9"/>
    <p:sldId id="272" r:id="rId10"/>
    <p:sldId id="277" r:id="rId11"/>
    <p:sldId id="261" r:id="rId12"/>
    <p:sldId id="285" r:id="rId13"/>
    <p:sldId id="280" r:id="rId14"/>
    <p:sldId id="273" r:id="rId15"/>
    <p:sldId id="284" r:id="rId16"/>
    <p:sldId id="286" r:id="rId17"/>
    <p:sldId id="288" r:id="rId18"/>
    <p:sldId id="281" r:id="rId19"/>
    <p:sldId id="274" r:id="rId20"/>
    <p:sldId id="287" r:id="rId21"/>
    <p:sldId id="283" r:id="rId22"/>
    <p:sldId id="266" r:id="rId23"/>
    <p:sldId id="267" r:id="rId24"/>
    <p:sldId id="292" r:id="rId25"/>
    <p:sldId id="264" r:id="rId26"/>
    <p:sldId id="279" r:id="rId27"/>
    <p:sldId id="282" r:id="rId28"/>
    <p:sldId id="269" r:id="rId29"/>
    <p:sldId id="260" r:id="rId30"/>
    <p:sldId id="276" r:id="rId31"/>
    <p:sldId id="275" r:id="rId32"/>
    <p:sldId id="265" r:id="rId33"/>
    <p:sldId id="293" r:id="rId34"/>
    <p:sldId id="295" r:id="rId35"/>
    <p:sldId id="296" r:id="rId36"/>
    <p:sldId id="297" r:id="rId37"/>
    <p:sldId id="298" r:id="rId38"/>
    <p:sldId id="299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89351" autoAdjust="0"/>
  </p:normalViewPr>
  <p:slideViewPr>
    <p:cSldViewPr snapToGrid="0" snapToObjects="1">
      <p:cViewPr varScale="1">
        <p:scale>
          <a:sx n="56" d="100"/>
          <a:sy n="56" d="100"/>
        </p:scale>
        <p:origin x="55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55E55-93EC-ED47-94B4-ADE25D7B1877}" type="datetimeFigureOut">
              <a:rPr lang="en-US" smtClean="0"/>
              <a:t>3/1/16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65B1C-C3C5-BA43-8D39-FE39EF2D0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1AFD5D-DCA0-C446-B26D-26DA922FF500}" type="slidenum">
              <a:rPr lang="en-US" sz="1200">
                <a:latin typeface="Times New Roman" charset="0"/>
              </a:rPr>
              <a:pPr/>
              <a:t>4</a:t>
            </a:fld>
            <a:endParaRPr lang="en-US" sz="1200">
              <a:latin typeface="Times New Roman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1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38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disgust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4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71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4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sadness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2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disgust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61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Fear, surprise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71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is the genuine smile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5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Sad eyes, neutral 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36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Surprise and Fear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41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Happiness and surprise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24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9"/>
                </a:solidFill>
              </a:rPr>
              <a:t> The individual in the following slides suffered a stroke to the area of the motor cortex that is used to make a fake smile, but the area of the cortex in charge of  a sincere (Duchene) smile was NOT</a:t>
            </a:r>
            <a:r>
              <a:rPr lang="en-US" sz="1200" b="1" baseline="0" dirty="0" smtClean="0">
                <a:solidFill>
                  <a:srgbClr val="000099"/>
                </a:solidFill>
              </a:rPr>
              <a:t> damaged. </a:t>
            </a:r>
            <a:endParaRPr lang="en-US" sz="1200" b="1" dirty="0" smtClean="0">
              <a:solidFill>
                <a:srgbClr val="00009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79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mtClean="0">
                <a:solidFill>
                  <a:srgbClr val="000099"/>
                </a:solidFill>
              </a:rPr>
              <a:t> </a:t>
            </a:r>
            <a:r>
              <a:rPr lang="en-US" sz="1200" b="1" dirty="0" smtClean="0">
                <a:solidFill>
                  <a:srgbClr val="000099"/>
                </a:solidFill>
              </a:rPr>
              <a:t>The individual in the following slides suffered a stroke to the area of the motor cortex that is used to make a fake smile, but the area of the cortex in charge of  a sincere (Duchene) smile was NOT</a:t>
            </a:r>
            <a:r>
              <a:rPr lang="en-US" sz="1200" b="1" baseline="0" dirty="0" smtClean="0">
                <a:solidFill>
                  <a:srgbClr val="000099"/>
                </a:solidFill>
              </a:rPr>
              <a:t> damaged. </a:t>
            </a:r>
            <a:endParaRPr lang="en-US" sz="1200" b="1" dirty="0" smtClean="0">
              <a:solidFill>
                <a:srgbClr val="00009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8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9"/>
                </a:solidFill>
              </a:rPr>
              <a:t> Sincere smile - The individual in the following slides suffered a stroke to the area of the motor cortex that is used to make a fake smile, but the area of the cortex in charge of  a sincere (Duchene) smile was NOT</a:t>
            </a:r>
            <a:r>
              <a:rPr lang="en-US" sz="1200" b="1" baseline="0" dirty="0" smtClean="0">
                <a:solidFill>
                  <a:srgbClr val="000099"/>
                </a:solidFill>
              </a:rPr>
              <a:t> damaged. </a:t>
            </a:r>
            <a:endParaRPr lang="en-US" sz="1200" b="1" dirty="0" smtClean="0">
              <a:solidFill>
                <a:srgbClr val="000099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sadness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8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68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sadness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66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65B1C-C3C5-BA43-8D39-FE39EF2D02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7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2A02F-C092-8740-A80C-4702A54D4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icroexpressionstest.com/micro-expressions-test/" TargetMode="External"/><Relationship Id="rId3" Type="http://schemas.openxmlformats.org/officeDocument/2006/relationships/image" Target="../media/image3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bbc.co.uk/science/humanbody/mind/surveys/smiles/index.s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699" y="289931"/>
            <a:ext cx="3724963" cy="5669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65" y="3635140"/>
            <a:ext cx="3900833" cy="259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65" y="289930"/>
            <a:ext cx="3553301" cy="5669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1032" y="289930"/>
            <a:ext cx="34925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</a:t>
            </a:r>
            <a:r>
              <a:rPr lang="en-US" sz="4000" b="1" dirty="0" smtClean="0">
                <a:solidFill>
                  <a:srgbClr val="FF0000"/>
                </a:solidFill>
              </a:rPr>
              <a:t>Identifying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    </a:t>
            </a:r>
            <a:r>
              <a:rPr lang="en-US" sz="4000" b="1" dirty="0">
                <a:solidFill>
                  <a:srgbClr val="FF0000"/>
                </a:solidFill>
              </a:rPr>
              <a:t>Facial  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Expressions     </a:t>
            </a:r>
            <a:endParaRPr lang="en-US" sz="4000" b="1" dirty="0">
              <a:solidFill>
                <a:srgbClr val="FF0000"/>
              </a:solidFill>
            </a:endParaRPr>
          </a:p>
          <a:p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0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13" y="-200827"/>
            <a:ext cx="10416421" cy="667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81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11445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5400"/>
            <a:ext cx="44069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63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0" y="25400"/>
            <a:ext cx="4508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5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11" y="547331"/>
            <a:ext cx="9367025" cy="531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28" y="0"/>
            <a:ext cx="5620215" cy="642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0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453" y="0"/>
            <a:ext cx="7623718" cy="63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09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81" y="0"/>
            <a:ext cx="4767146" cy="60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108" y="0"/>
            <a:ext cx="5731726" cy="65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99" y="0"/>
            <a:ext cx="10669219" cy="64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35865" y="0"/>
            <a:ext cx="9099550" cy="6815138"/>
          </a:xfrm>
        </p:spPr>
      </p:pic>
    </p:spTree>
    <p:extLst>
      <p:ext uri="{BB962C8B-B14F-4D97-AF65-F5344CB8AC3E}">
        <p14:creationId xmlns:p14="http://schemas.microsoft.com/office/powerpoint/2010/main" val="559366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74" y="277086"/>
            <a:ext cx="8016262" cy="60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4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556" y="0"/>
            <a:ext cx="3973241" cy="59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5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8459" y="0"/>
            <a:ext cx="5277431" cy="6649563"/>
          </a:xfrm>
        </p:spPr>
      </p:pic>
    </p:spTree>
    <p:extLst>
      <p:ext uri="{BB962C8B-B14F-4D97-AF65-F5344CB8AC3E}">
        <p14:creationId xmlns:p14="http://schemas.microsoft.com/office/powerpoint/2010/main" val="1989014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318" y="440997"/>
            <a:ext cx="10497642" cy="5898341"/>
          </a:xfrm>
        </p:spPr>
      </p:pic>
    </p:spTree>
    <p:extLst>
      <p:ext uri="{BB962C8B-B14F-4D97-AF65-F5344CB8AC3E}">
        <p14:creationId xmlns:p14="http://schemas.microsoft.com/office/powerpoint/2010/main" val="741080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78" y="35777"/>
            <a:ext cx="4544122" cy="58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98" y="0"/>
            <a:ext cx="5069401" cy="63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6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37" y="0"/>
            <a:ext cx="5399623" cy="636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76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333" y="0"/>
            <a:ext cx="9815946" cy="65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20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265" y="0"/>
            <a:ext cx="4575085" cy="64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0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849" y="577474"/>
            <a:ext cx="8295267" cy="53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49737" y="446049"/>
            <a:ext cx="454226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Six Universal Facial expressions.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Let’s investigate the characteristics of each of these facial expressions.  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069"/>
            <a:ext cx="6882524" cy="60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8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97" y="0"/>
            <a:ext cx="10525186" cy="5999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9317" y="5419493"/>
            <a:ext cx="6467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Which of these is a genuine smile?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55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1" y="0"/>
            <a:ext cx="4650770" cy="6623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420" y="289932"/>
            <a:ext cx="3010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Which two facial expressions are displayed here?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45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791995" y="0"/>
            <a:ext cx="4866217" cy="6323914"/>
          </a:xfrm>
        </p:spPr>
      </p:pic>
      <p:sp>
        <p:nvSpPr>
          <p:cNvPr id="3" name="TextBox 2"/>
          <p:cNvSpPr txBox="1"/>
          <p:nvPr/>
        </p:nvSpPr>
        <p:spPr>
          <a:xfrm>
            <a:off x="312235" y="286602"/>
            <a:ext cx="30554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Which two facial expressions are displayed here?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4074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4137" y="289932"/>
            <a:ext cx="2921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Identify the two different facial expressions this woman is displaying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57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83" y="10535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dirty="0" err="1" smtClean="0"/>
              <a:t>Microexpressions</a:t>
            </a:r>
            <a:r>
              <a:rPr lang="en-US" sz="5400" b="1" dirty="0" smtClean="0"/>
              <a:t> Test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http://www.microexpressionstest.com/micro-expressions-test/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2616200"/>
            <a:ext cx="75946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5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/>
          <p:cNvSpPr>
            <a:spLocks noGrp="1"/>
          </p:cNvSpPr>
          <p:nvPr>
            <p:ph type="ctrTitle"/>
          </p:nvPr>
        </p:nvSpPr>
        <p:spPr>
          <a:xfrm>
            <a:off x="1465410" y="294472"/>
            <a:ext cx="10058400" cy="193251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0099"/>
                </a:solidFill>
                <a:latin typeface="Arial"/>
                <a:ea typeface="ＭＳ Ｐゴシック" charset="0"/>
                <a:cs typeface="Arial"/>
                <a:hlinkClick r:id="rId2"/>
              </a:rPr>
              <a:t>http://www.bbc.co.uk/science/humanbody/mind/surveys/smiles/index.shtml  </a:t>
            </a:r>
            <a:endParaRPr lang="en-US" sz="4400" dirty="0">
              <a:solidFill>
                <a:srgbClr val="000099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747" name="Subtitle 5"/>
          <p:cNvSpPr>
            <a:spLocks noGrp="1"/>
          </p:cNvSpPr>
          <p:nvPr>
            <p:ph type="subTitle" idx="1"/>
          </p:nvPr>
        </p:nvSpPr>
        <p:spPr>
          <a:xfrm>
            <a:off x="1727200" y="4267200"/>
            <a:ext cx="8534400" cy="17526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0099"/>
                </a:solidFill>
                <a:latin typeface="Arial Black" charset="0"/>
                <a:ea typeface="ＭＳ Ｐゴシック" charset="0"/>
                <a:cs typeface="ＭＳ Ｐゴシック" charset="0"/>
              </a:rPr>
              <a:t>BBC Spot the Fake Smile Test</a:t>
            </a:r>
          </a:p>
        </p:txBody>
      </p:sp>
    </p:spTree>
    <p:extLst>
      <p:ext uri="{BB962C8B-B14F-4D97-AF65-F5344CB8AC3E}">
        <p14:creationId xmlns:p14="http://schemas.microsoft.com/office/powerpoint/2010/main" val="4847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52" y="-136701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000099"/>
                </a:solidFill>
                <a:cs typeface="Arial" charset="0"/>
              </a:rPr>
              <a:t>Duchene Smile: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161" y="1845734"/>
            <a:ext cx="11076521" cy="40233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Natural sincere smile that uses different facial muscles than fake smile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3600" dirty="0"/>
              <a:t>  Involves not only upward turning of corners of mouth, but drooping of eyelids and crinkling of corners of eyes.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6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fig08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3470" r="8487" b="54298"/>
          <a:stretch>
            <a:fillRect/>
          </a:stretch>
        </p:blipFill>
        <p:spPr bwMode="auto">
          <a:xfrm>
            <a:off x="2492162" y="0"/>
            <a:ext cx="5938011" cy="67611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1489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fig08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50528" r="8487" b="2414"/>
          <a:stretch>
            <a:fillRect/>
          </a:stretch>
        </p:blipFill>
        <p:spPr bwMode="auto">
          <a:xfrm>
            <a:off x="3567406" y="0"/>
            <a:ext cx="5749729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330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yersPsy8e_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6" y="977188"/>
            <a:ext cx="10344450" cy="571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349723" y="-386496"/>
            <a:ext cx="11842277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Infants Naturally Occurring Emotions</a:t>
            </a:r>
          </a:p>
        </p:txBody>
      </p:sp>
    </p:spTree>
    <p:extLst>
      <p:ext uri="{BB962C8B-B14F-4D97-AF65-F5344CB8AC3E}">
        <p14:creationId xmlns:p14="http://schemas.microsoft.com/office/powerpoint/2010/main" val="3559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25" t="11809" r="6414" b="13049"/>
          <a:stretch/>
        </p:blipFill>
        <p:spPr>
          <a:xfrm>
            <a:off x="1306859" y="0"/>
            <a:ext cx="10047908" cy="649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87" y="-9355"/>
            <a:ext cx="10270823" cy="658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4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42" y="32053"/>
            <a:ext cx="10645226" cy="68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141" b="13648"/>
          <a:stretch/>
        </p:blipFill>
        <p:spPr>
          <a:xfrm>
            <a:off x="711942" y="1"/>
            <a:ext cx="11460470" cy="629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7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26" y="0"/>
            <a:ext cx="10171036" cy="65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76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</TotalTime>
  <Words>312</Words>
  <Application>Microsoft Macintosh PowerPoint</Application>
  <PresentationFormat>Widescreen</PresentationFormat>
  <Paragraphs>75</Paragraphs>
  <Slides>38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ＭＳ Ｐゴシック</vt:lpstr>
      <vt:lpstr>Times New Roman</vt:lpstr>
      <vt:lpstr>Retrospect</vt:lpstr>
      <vt:lpstr>PowerPoint Presentation</vt:lpstr>
      <vt:lpstr>PowerPoint Presentation</vt:lpstr>
      <vt:lpstr>PowerPoint Presentation</vt:lpstr>
      <vt:lpstr>Infants Naturally Occurring Emotions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Microexpressions Test</vt:lpstr>
      <vt:lpstr>http://www.bbc.co.uk/science/humanbody/mind/surveys/smiles/index.shtml  </vt:lpstr>
      <vt:lpstr>Duchene Smile: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</cp:revision>
  <dcterms:created xsi:type="dcterms:W3CDTF">2016-02-29T17:37:27Z</dcterms:created>
  <dcterms:modified xsi:type="dcterms:W3CDTF">2016-03-02T04:12:58Z</dcterms:modified>
</cp:coreProperties>
</file>