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256" r:id="rId2"/>
    <p:sldId id="264" r:id="rId3"/>
    <p:sldId id="274" r:id="rId4"/>
    <p:sldId id="265" r:id="rId5"/>
    <p:sldId id="275" r:id="rId6"/>
    <p:sldId id="268" r:id="rId7"/>
    <p:sldId id="277" r:id="rId8"/>
    <p:sldId id="269" r:id="rId9"/>
    <p:sldId id="271" r:id="rId10"/>
    <p:sldId id="257" r:id="rId11"/>
    <p:sldId id="259" r:id="rId12"/>
    <p:sldId id="258" r:id="rId13"/>
    <p:sldId id="262"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Flitter" initials="JF" lastIdx="12" clrIdx="0">
    <p:extLst/>
  </p:cmAuthor>
  <p:cmAuthor id="2" name="Fenton" initials="F" lastIdx="7" clrIdx="1">
    <p:extLst/>
  </p:cmAuthor>
  <p:cmAuthor id="3" name="Laura B" initials="l" lastIdx="2" clrIdx="2"/>
  <p:cmAuthor id="4" name="Nancy Fenton" initials="N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224"/>
  </p:normalViewPr>
  <p:slideViewPr>
    <p:cSldViewPr snapToGrid="0" snapToObjects="1">
      <p:cViewPr varScale="1">
        <p:scale>
          <a:sx n="66" d="100"/>
          <a:sy n="66" d="100"/>
        </p:scale>
        <p:origin x="1392"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827AA1F7-FCF9-9846-B50E-7D608A8655BA}" type="datetimeFigureOut">
              <a:rPr lang="en-US" smtClean="0"/>
              <a:pPr/>
              <a:t>11/4/18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848879A-6C58-CD47-B890-8D9D902F6346}" type="slidenum">
              <a:rPr lang="en-US" smtClean="0"/>
              <a:pPr/>
              <a:t>‹#›</a:t>
            </a:fld>
            <a:endParaRPr lang="en-US" dirty="0"/>
          </a:p>
        </p:txBody>
      </p:sp>
    </p:spTree>
    <p:extLst>
      <p:ext uri="{BB962C8B-B14F-4D97-AF65-F5344CB8AC3E}">
        <p14:creationId xmlns:p14="http://schemas.microsoft.com/office/powerpoint/2010/main" val="185023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8879A-6C58-CD47-B890-8D9D902F6346}" type="slidenum">
              <a:rPr lang="en-US" smtClean="0"/>
              <a:t>1</a:t>
            </a:fld>
            <a:endParaRPr lang="en-US" dirty="0"/>
          </a:p>
        </p:txBody>
      </p:sp>
    </p:spTree>
    <p:extLst>
      <p:ext uri="{BB962C8B-B14F-4D97-AF65-F5344CB8AC3E}">
        <p14:creationId xmlns:p14="http://schemas.microsoft.com/office/powerpoint/2010/main" val="189570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6C6399-D2A0-1E42-A59C-845BB3DF4B9B}"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6399-D2A0-1E42-A59C-845BB3DF4B9B}"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6399-D2A0-1E42-A59C-845BB3DF4B9B}"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C6399-D2A0-1E42-A59C-845BB3DF4B9B}"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6C6399-D2A0-1E42-A59C-845BB3DF4B9B}" type="datetimeFigureOut">
              <a:rPr lang="en-US" smtClean="0"/>
              <a:t>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6C6399-D2A0-1E42-A59C-845BB3DF4B9B}" type="datetimeFigureOut">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6C6399-D2A0-1E42-A59C-845BB3DF4B9B}" type="datetimeFigureOut">
              <a:rPr lang="en-US" smtClean="0"/>
              <a:t>11/4/18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6C6399-D2A0-1E42-A59C-845BB3DF4B9B}" type="datetimeFigureOut">
              <a:rPr lang="en-US" smtClean="0"/>
              <a:t>11/4/18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C6399-D2A0-1E42-A59C-845BB3DF4B9B}" type="datetimeFigureOut">
              <a:rPr lang="en-US" smtClean="0"/>
              <a:t>11/4/18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C6399-D2A0-1E42-A59C-845BB3DF4B9B}" type="datetimeFigureOut">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C6399-D2A0-1E42-A59C-845BB3DF4B9B}" type="datetimeFigureOut">
              <a:rPr lang="en-US" smtClean="0"/>
              <a:t>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BA6F77-76AA-8B46-88DD-8AF0F8535A1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BA6C6399-D2A0-1E42-A59C-845BB3DF4B9B}" type="datetimeFigureOut">
              <a:rPr lang="en-US" smtClean="0"/>
              <a:pPr/>
              <a:t>11/4/18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1DBA6F77-76AA-8B46-88DD-8AF0F8535A10}" type="slidenum">
              <a:rPr lang="en-US" smtClean="0"/>
              <a:pPr/>
              <a:t>‹#›</a:t>
            </a:fld>
            <a:endParaRPr lang="en-US" dirty="0"/>
          </a:p>
        </p:txBody>
      </p:sp>
    </p:spTree>
    <p:extLst>
      <p:ext uri="{BB962C8B-B14F-4D97-AF65-F5344CB8AC3E}">
        <p14:creationId xmlns:p14="http://schemas.microsoft.com/office/powerpoint/2010/main" val="6601453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Autofit/>
          </a:bodyPr>
          <a:lstStyle/>
          <a:p>
            <a:pPr algn="l"/>
            <a:r>
              <a:rPr lang="en-US" sz="7200" b="1" dirty="0">
                <a:solidFill>
                  <a:srgbClr val="FF0000"/>
                </a:solidFill>
              </a:rPr>
              <a:t>Data with Mental Illness</a:t>
            </a:r>
          </a:p>
        </p:txBody>
      </p:sp>
      <p:sp>
        <p:nvSpPr>
          <p:cNvPr id="3" name="Subtitle 2"/>
          <p:cNvSpPr>
            <a:spLocks noGrp="1"/>
          </p:cNvSpPr>
          <p:nvPr>
            <p:ph type="subTitle" idx="1"/>
          </p:nvPr>
        </p:nvSpPr>
        <p:spPr>
          <a:xfrm>
            <a:off x="5233481" y="4750893"/>
            <a:ext cx="6158396" cy="1147863"/>
          </a:xfrm>
        </p:spPr>
        <p:txBody>
          <a:bodyPr anchor="t">
            <a:noAutofit/>
          </a:bodyPr>
          <a:lstStyle/>
          <a:p>
            <a:pPr algn="l"/>
            <a:r>
              <a:rPr lang="en-US" sz="2800" b="1" dirty="0">
                <a:solidFill>
                  <a:srgbClr val="0070C0"/>
                </a:solidFill>
              </a:rPr>
              <a:t>Directions:  </a:t>
            </a:r>
            <a:r>
              <a:rPr lang="en-US" sz="2800" dirty="0">
                <a:solidFill>
                  <a:srgbClr val="0070C0"/>
                </a:solidFill>
              </a:rPr>
              <a:t>For the following charts, data sets and cartoons infer meaning and the larger implications of the information displayed.</a:t>
            </a:r>
          </a:p>
        </p:txBody>
      </p:sp>
      <p:pic>
        <p:nvPicPr>
          <p:cNvPr id="1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6596" r="2" b="1798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694729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37" y="914401"/>
            <a:ext cx="3657600" cy="1186774"/>
          </a:xfrm>
        </p:spPr>
        <p:txBody>
          <a:bodyPr vert="horz" lIns="91440" tIns="45720" rIns="91440" bIns="45720" rtlCol="0" anchor="b">
            <a:normAutofit/>
          </a:bodyPr>
          <a:lstStyle/>
          <a:p>
            <a:pPr algn="ctr"/>
            <a:r>
              <a:rPr lang="en-US" sz="4800" kern="1200" dirty="0">
                <a:solidFill>
                  <a:srgbClr val="FF0000"/>
                </a:solidFill>
                <a:ea typeface="+mj-ea"/>
                <a:cs typeface="+mj-cs"/>
              </a:rPr>
              <a:t>Tanzania</a:t>
            </a:r>
          </a:p>
        </p:txBody>
      </p:sp>
      <p:sp>
        <p:nvSpPr>
          <p:cNvPr id="9" name="Content Placeholder 8">
            <a:extLst>
              <a:ext uri="{FF2B5EF4-FFF2-40B4-BE49-F238E27FC236}">
                <a16:creationId xmlns:a16="http://schemas.microsoft.com/office/drawing/2014/main" id="{3D9FF6BA-6DC7-450A-BC60-6D89AF5B991E}"/>
              </a:ext>
            </a:extLst>
          </p:cNvPr>
          <p:cNvSpPr>
            <a:spLocks noGrp="1"/>
          </p:cNvSpPr>
          <p:nvPr>
            <p:ph idx="1"/>
          </p:nvPr>
        </p:nvSpPr>
        <p:spPr>
          <a:xfrm>
            <a:off x="674237" y="2568103"/>
            <a:ext cx="3657600" cy="3127996"/>
          </a:xfrm>
        </p:spPr>
        <p:txBody>
          <a:bodyPr vert="horz" lIns="91440" tIns="45720" rIns="91440" bIns="45720" rtlCol="0">
            <a:noAutofit/>
          </a:bodyPr>
          <a:lstStyle/>
          <a:p>
            <a:pPr marL="0" indent="0" algn="ctr">
              <a:buNone/>
            </a:pPr>
            <a:r>
              <a:rPr lang="en-US" sz="3600" kern="1200" dirty="0">
                <a:solidFill>
                  <a:srgbClr val="00B050"/>
                </a:solidFill>
                <a:ea typeface="+mn-ea"/>
                <a:cs typeface="+mn-cs"/>
              </a:rPr>
              <a:t>How do to statistics from Tanzania differ from the statistics seen in other countries ?</a:t>
            </a:r>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2887" r="-2" b="4929"/>
          <a:stretch/>
        </p:blipFill>
        <p:spPr>
          <a:xfrm>
            <a:off x="5192250" y="492573"/>
            <a:ext cx="6476688" cy="5880796"/>
          </a:xfrm>
          <a:prstGeom prst="rect">
            <a:avLst/>
          </a:prstGeom>
        </p:spPr>
      </p:pic>
    </p:spTree>
    <p:extLst>
      <p:ext uri="{BB962C8B-B14F-4D97-AF65-F5344CB8AC3E}">
        <p14:creationId xmlns:p14="http://schemas.microsoft.com/office/powerpoint/2010/main" val="94956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351" y="140822"/>
            <a:ext cx="11691297" cy="6576355"/>
          </a:xfrm>
        </p:spPr>
      </p:pic>
    </p:spTree>
    <p:extLst>
      <p:ext uri="{BB962C8B-B14F-4D97-AF65-F5344CB8AC3E}">
        <p14:creationId xmlns:p14="http://schemas.microsoft.com/office/powerpoint/2010/main" val="36168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736" y="365124"/>
            <a:ext cx="4747098" cy="6269139"/>
          </a:xfrm>
        </p:spPr>
        <p:txBody>
          <a:bodyPr>
            <a:normAutofit/>
          </a:bodyPr>
          <a:lstStyle/>
          <a:p>
            <a:r>
              <a:rPr lang="en-US" dirty="0"/>
              <a:t>After examining the chart on the previous slide and this slide, what are the potential dangers for the mentally ill being placed in prisons?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81" y="600040"/>
            <a:ext cx="6236364" cy="6289667"/>
          </a:xfrm>
        </p:spPr>
      </p:pic>
    </p:spTree>
    <p:extLst>
      <p:ext uri="{BB962C8B-B14F-4D97-AF65-F5344CB8AC3E}">
        <p14:creationId xmlns:p14="http://schemas.microsoft.com/office/powerpoint/2010/main" val="140642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Make a prediction regarding the reasons why mentally ill individuals have negative experiences with police officers.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048" y="2234912"/>
            <a:ext cx="7771049" cy="3654493"/>
          </a:xfrm>
        </p:spPr>
      </p:pic>
    </p:spTree>
    <p:extLst>
      <p:ext uri="{BB962C8B-B14F-4D97-AF65-F5344CB8AC3E}">
        <p14:creationId xmlns:p14="http://schemas.microsoft.com/office/powerpoint/2010/main" val="205316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648" y="365124"/>
            <a:ext cx="5574351" cy="6492875"/>
          </a:xfrm>
        </p:spPr>
        <p:txBody>
          <a:bodyPr>
            <a:normAutofit/>
          </a:bodyPr>
          <a:lstStyle/>
          <a:p>
            <a:r>
              <a:rPr lang="en-US" dirty="0"/>
              <a:t>Explain the social issue that the artist is trying to convey in this cartoon.</a:t>
            </a:r>
            <a:br>
              <a:rPr lang="en-US" dirty="0"/>
            </a:br>
            <a:r>
              <a:rPr lang="en-US" dirty="0"/>
              <a:t>What does this cartoon think about deinstitutionalization?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75489"/>
            <a:ext cx="6617649" cy="4533089"/>
          </a:xfrm>
        </p:spPr>
      </p:pic>
    </p:spTree>
    <p:extLst>
      <p:ext uri="{BB962C8B-B14F-4D97-AF65-F5344CB8AC3E}">
        <p14:creationId xmlns:p14="http://schemas.microsoft.com/office/powerpoint/2010/main" val="140035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0000"/>
                </a:solidFill>
              </a:rPr>
              <a:t>Mental  Illness</a:t>
            </a:r>
          </a:p>
        </p:txBody>
      </p:sp>
      <p:sp>
        <p:nvSpPr>
          <p:cNvPr id="9" name="Content Placeholder 8">
            <a:extLst>
              <a:ext uri="{FF2B5EF4-FFF2-40B4-BE49-F238E27FC236}">
                <a16:creationId xmlns:a16="http://schemas.microsoft.com/office/drawing/2014/main" id="{95DC456B-EC9A-4562-B4D7-4977D16782F8}"/>
              </a:ext>
            </a:extLst>
          </p:cNvPr>
          <p:cNvSpPr>
            <a:spLocks noGrp="1"/>
          </p:cNvSpPr>
          <p:nvPr>
            <p:ph idx="1"/>
          </p:nvPr>
        </p:nvSpPr>
        <p:spPr>
          <a:xfrm>
            <a:off x="8029319" y="917725"/>
            <a:ext cx="3780879" cy="4852362"/>
          </a:xfrm>
        </p:spPr>
        <p:txBody>
          <a:bodyPr anchor="ctr">
            <a:noAutofit/>
          </a:bodyPr>
          <a:lstStyle/>
          <a:p>
            <a:pPr marL="0" indent="0">
              <a:buNone/>
            </a:pPr>
            <a:r>
              <a:rPr lang="en-US" sz="4400" b="1" dirty="0">
                <a:solidFill>
                  <a:srgbClr val="0070C0"/>
                </a:solidFill>
              </a:rPr>
              <a:t>What do you think the artist of this image is trying to convey about mental illness?</a:t>
            </a:r>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9" r="3699" b="1"/>
          <a:stretch/>
        </p:blipFill>
        <p:spPr>
          <a:xfrm>
            <a:off x="278296" y="321732"/>
            <a:ext cx="6950277" cy="4473999"/>
          </a:xfrm>
          <a:prstGeom prst="rect">
            <a:avLst/>
          </a:prstGeom>
        </p:spPr>
      </p:pic>
    </p:spTree>
    <p:extLst>
      <p:ext uri="{BB962C8B-B14F-4D97-AF65-F5344CB8AC3E}">
        <p14:creationId xmlns:p14="http://schemas.microsoft.com/office/powerpoint/2010/main" val="211867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differences do you see between the treatment for schizophrenia in the 1940s and modern day treatments?</a:t>
            </a:r>
          </a:p>
        </p:txBody>
      </p:sp>
      <p:sp>
        <p:nvSpPr>
          <p:cNvPr id="3" name="Text Placeholder 2"/>
          <p:cNvSpPr>
            <a:spLocks noGrp="1"/>
          </p:cNvSpPr>
          <p:nvPr>
            <p:ph type="body" idx="1"/>
          </p:nvPr>
        </p:nvSpPr>
        <p:spPr/>
        <p:txBody>
          <a:bodyPr/>
          <a:lstStyle/>
          <a:p>
            <a:r>
              <a:rPr lang="en-US" dirty="0">
                <a:solidFill>
                  <a:srgbClr val="00B050"/>
                </a:solidFill>
              </a:rPr>
              <a:t>1940s</a:t>
            </a:r>
          </a:p>
        </p:txBody>
      </p:sp>
      <p:pic>
        <p:nvPicPr>
          <p:cNvPr id="7"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0740" y="2564162"/>
            <a:ext cx="4948911" cy="3935483"/>
          </a:xfrm>
        </p:spPr>
      </p:pic>
      <p:sp>
        <p:nvSpPr>
          <p:cNvPr id="5" name="Text Placeholder 4"/>
          <p:cNvSpPr>
            <a:spLocks noGrp="1"/>
          </p:cNvSpPr>
          <p:nvPr>
            <p:ph type="body" sz="quarter" idx="3"/>
          </p:nvPr>
        </p:nvSpPr>
        <p:spPr/>
        <p:txBody>
          <a:bodyPr/>
          <a:lstStyle/>
          <a:p>
            <a:r>
              <a:rPr lang="en-US" dirty="0">
                <a:solidFill>
                  <a:srgbClr val="00B050"/>
                </a:solidFill>
              </a:rPr>
              <a:t>Today</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51621" y="2564162"/>
            <a:ext cx="6240379" cy="4293838"/>
          </a:xfrm>
        </p:spPr>
      </p:pic>
    </p:spTree>
    <p:extLst>
      <p:ext uri="{BB962C8B-B14F-4D97-AF65-F5344CB8AC3E}">
        <p14:creationId xmlns:p14="http://schemas.microsoft.com/office/powerpoint/2010/main" val="86987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36" y="484395"/>
            <a:ext cx="7116416" cy="537969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r>
              <a:rPr lang="en-US" sz="3200" dirty="0">
                <a:solidFill>
                  <a:srgbClr val="FF0000"/>
                </a:solidFill>
              </a:rPr>
              <a:t>How does the information in the graphic serve as a counterargument to a common myth regarding mental illness? </a:t>
            </a:r>
            <a:br>
              <a:rPr lang="en-US" sz="3200" dirty="0">
                <a:solidFill>
                  <a:srgbClr val="FF0000"/>
                </a:solidFill>
              </a:rPr>
            </a:br>
            <a:br>
              <a:rPr lang="en-US" sz="3200" dirty="0">
                <a:solidFill>
                  <a:srgbClr val="FF0000"/>
                </a:solidFill>
              </a:rPr>
            </a:br>
            <a:r>
              <a:rPr lang="en-US" sz="3200" dirty="0">
                <a:solidFill>
                  <a:srgbClr val="FF0000"/>
                </a:solidFill>
              </a:rPr>
              <a:t>Provide at least one idea regarding how this type of misunderstanding can change in the future.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3852" y="11564"/>
            <a:ext cx="4838148" cy="6846436"/>
          </a:xfrm>
        </p:spPr>
      </p:pic>
    </p:spTree>
    <p:extLst>
      <p:ext uri="{BB962C8B-B14F-4D97-AF65-F5344CB8AC3E}">
        <p14:creationId xmlns:p14="http://schemas.microsoft.com/office/powerpoint/2010/main" val="44567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rPr>
              <a:t>Based on the information in the two charts identify a trend in the information conveyed.  What can public officials do to reverse this trend?</a:t>
            </a:r>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6513" y="2365598"/>
            <a:ext cx="5635487" cy="4492402"/>
          </a:xfrm>
        </p:spPr>
      </p:pic>
      <p:pic>
        <p:nvPicPr>
          <p:cNvPr id="6"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365598"/>
            <a:ext cx="6459431" cy="4208723"/>
          </a:xfrm>
        </p:spPr>
      </p:pic>
    </p:spTree>
    <p:extLst>
      <p:ext uri="{BB962C8B-B14F-4D97-AF65-F5344CB8AC3E}">
        <p14:creationId xmlns:p14="http://schemas.microsoft.com/office/powerpoint/2010/main" val="186074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 y="365125"/>
            <a:ext cx="3585829" cy="5021884"/>
          </a:xfrm>
        </p:spPr>
        <p:txBody>
          <a:bodyPr>
            <a:noAutofit/>
          </a:bodyPr>
          <a:lstStyle/>
          <a:p>
            <a:pPr>
              <a:lnSpc>
                <a:spcPct val="100000"/>
              </a:lnSpc>
            </a:pPr>
            <a:r>
              <a:rPr lang="en-US" b="1" dirty="0"/>
              <a:t>What are two potential implications of the information depicted in the chart?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3962" y="365125"/>
            <a:ext cx="8251975" cy="6234458"/>
          </a:xfrm>
        </p:spPr>
      </p:pic>
    </p:spTree>
    <p:extLst>
      <p:ext uri="{BB962C8B-B14F-4D97-AF65-F5344CB8AC3E}">
        <p14:creationId xmlns:p14="http://schemas.microsoft.com/office/powerpoint/2010/main" val="53064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245280" cy="8249055"/>
          </a:xfrm>
        </p:spPr>
      </p:pic>
      <p:sp>
        <p:nvSpPr>
          <p:cNvPr id="3" name="TextBox 2">
            <a:extLst>
              <a:ext uri="{FF2B5EF4-FFF2-40B4-BE49-F238E27FC236}">
                <a16:creationId xmlns:a16="http://schemas.microsoft.com/office/drawing/2014/main" id="{612E3C0F-DE54-2B49-8B08-F9FB624FCA85}"/>
              </a:ext>
            </a:extLst>
          </p:cNvPr>
          <p:cNvSpPr txBox="1"/>
          <p:nvPr/>
        </p:nvSpPr>
        <p:spPr>
          <a:xfrm>
            <a:off x="8463064" y="365125"/>
            <a:ext cx="3728936" cy="6001643"/>
          </a:xfrm>
          <a:prstGeom prst="rect">
            <a:avLst/>
          </a:prstGeom>
          <a:noFill/>
        </p:spPr>
        <p:txBody>
          <a:bodyPr wrap="square" rtlCol="0">
            <a:spAutoFit/>
          </a:bodyPr>
          <a:lstStyle/>
          <a:p>
            <a:r>
              <a:rPr lang="en-US" sz="3200" dirty="0"/>
              <a:t>How does the trend for  the number of beds available for those suffering from mental illness compare with trends for others in need of medical treatment?</a:t>
            </a:r>
          </a:p>
          <a:p>
            <a:endParaRPr lang="en-US" sz="3200" dirty="0"/>
          </a:p>
          <a:p>
            <a:r>
              <a:rPr lang="en-US" sz="3200" dirty="0"/>
              <a:t>Why do you believe these trends are occurring?</a:t>
            </a:r>
          </a:p>
        </p:txBody>
      </p:sp>
    </p:spTree>
    <p:extLst>
      <p:ext uri="{BB962C8B-B14F-4D97-AF65-F5344CB8AC3E}">
        <p14:creationId xmlns:p14="http://schemas.microsoft.com/office/powerpoint/2010/main" val="137755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0144" y="209483"/>
            <a:ext cx="3735422" cy="6492875"/>
          </a:xfrm>
        </p:spPr>
        <p:txBody>
          <a:bodyPr>
            <a:noAutofit/>
          </a:bodyPr>
          <a:lstStyle/>
          <a:p>
            <a:r>
              <a:rPr lang="en-US" sz="3200" dirty="0"/>
              <a:t>Acute means an immediate need for a bed.  How do these results compare with the issues depicted in recent years in the United States?  What might these changes say about how these respective countries treat or view those with mental illnesses?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441"/>
            <a:ext cx="8069212" cy="7137734"/>
          </a:xfrm>
        </p:spPr>
      </p:pic>
    </p:spTree>
    <p:extLst>
      <p:ext uri="{BB962C8B-B14F-4D97-AF65-F5344CB8AC3E}">
        <p14:creationId xmlns:p14="http://schemas.microsoft.com/office/powerpoint/2010/main" val="4923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8909193" cy="6225702"/>
          </a:xfrm>
        </p:spPr>
      </p:pic>
      <p:sp>
        <p:nvSpPr>
          <p:cNvPr id="3" name="TextBox 2"/>
          <p:cNvSpPr txBox="1"/>
          <p:nvPr/>
        </p:nvSpPr>
        <p:spPr>
          <a:xfrm>
            <a:off x="8909193" y="525293"/>
            <a:ext cx="3094739" cy="6186309"/>
          </a:xfrm>
          <a:prstGeom prst="rect">
            <a:avLst/>
          </a:prstGeom>
          <a:noFill/>
        </p:spPr>
        <p:txBody>
          <a:bodyPr wrap="square" rtlCol="0">
            <a:spAutoFit/>
          </a:bodyPr>
          <a:lstStyle/>
          <a:p>
            <a:r>
              <a:rPr lang="en-US" sz="3600" dirty="0">
                <a:solidFill>
                  <a:srgbClr val="FF0000"/>
                </a:solidFill>
                <a:latin typeface="Arial" panose="020B0604020202020204" pitchFamily="34" charset="0"/>
              </a:rPr>
              <a:t>How is the information in this chart consistent or different than that depicted in the last slide?  </a:t>
            </a:r>
          </a:p>
          <a:p>
            <a:r>
              <a:rPr lang="en-US" sz="3600" dirty="0">
                <a:solidFill>
                  <a:srgbClr val="FF0000"/>
                </a:solidFill>
                <a:latin typeface="Arial" panose="020B0604020202020204" pitchFamily="34" charset="0"/>
              </a:rPr>
              <a:t>What conclusions can be made?</a:t>
            </a:r>
          </a:p>
        </p:txBody>
      </p:sp>
    </p:spTree>
    <p:extLst>
      <p:ext uri="{BB962C8B-B14F-4D97-AF65-F5344CB8AC3E}">
        <p14:creationId xmlns:p14="http://schemas.microsoft.com/office/powerpoint/2010/main" val="1905010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302</Words>
  <Application>Microsoft Macintosh PowerPoint</Application>
  <PresentationFormat>Widescreen</PresentationFormat>
  <Paragraphs>22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Data with Mental Illness</vt:lpstr>
      <vt:lpstr>Mental  Illness</vt:lpstr>
      <vt:lpstr>What  differences do you see between the treatment for schizophrenia in the 1940s and modern day treatments?</vt:lpstr>
      <vt:lpstr>How does the information in the graphic serve as a counterargument to a common myth regarding mental illness?   Provide at least one idea regarding how this type of misunderstanding can change in the future.</vt:lpstr>
      <vt:lpstr>Based on the information in the two charts identify a trend in the information conveyed.  What can public officials do to reverse this trend?</vt:lpstr>
      <vt:lpstr>What are two potential implications of the information depicted in the chart?</vt:lpstr>
      <vt:lpstr>PowerPoint Presentation</vt:lpstr>
      <vt:lpstr>Acute means an immediate need for a bed.  How do these results compare with the issues depicted in recent years in the United States?  What might these changes say about how these respective countries treat or view those with mental illnesses?</vt:lpstr>
      <vt:lpstr>PowerPoint Presentation</vt:lpstr>
      <vt:lpstr>Tanzania</vt:lpstr>
      <vt:lpstr>PowerPoint Presentation</vt:lpstr>
      <vt:lpstr>After examining the chart on the previous slide and this slide, what are the potential dangers for the mentally ill being placed in prisons?</vt:lpstr>
      <vt:lpstr>Make a prediction regarding the reasons why mentally ill individuals have negative experiences with police officers.</vt:lpstr>
      <vt:lpstr>Explain the social issue that the artist is trying to convey in this cartoon. What does this cartoon think about deinstitutionalization?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laurabrandt85@gmail.com</dc:creator>
  <cp:lastModifiedBy>Laura B</cp:lastModifiedBy>
  <cp:revision>17</cp:revision>
  <dcterms:created xsi:type="dcterms:W3CDTF">2018-10-15T16:52:10Z</dcterms:created>
  <dcterms:modified xsi:type="dcterms:W3CDTF">2018-11-04T20:16:52Z</dcterms:modified>
</cp:coreProperties>
</file>